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77" r:id="rId2"/>
    <p:sldId id="257" r:id="rId3"/>
    <p:sldId id="256" r:id="rId4"/>
    <p:sldId id="258" r:id="rId5"/>
    <p:sldId id="260" r:id="rId6"/>
    <p:sldId id="261" r:id="rId7"/>
    <p:sldId id="262" r:id="rId8"/>
    <p:sldId id="263" r:id="rId9"/>
    <p:sldId id="264" r:id="rId10"/>
    <p:sldId id="273" r:id="rId11"/>
    <p:sldId id="272" r:id="rId12"/>
    <p:sldId id="270" r:id="rId13"/>
    <p:sldId id="271" r:id="rId14"/>
    <p:sldId id="274" r:id="rId15"/>
    <p:sldId id="275" r:id="rId16"/>
    <p:sldId id="276" r:id="rId17"/>
    <p:sldId id="27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4006" autoAdjust="0"/>
  </p:normalViewPr>
  <p:slideViewPr>
    <p:cSldViewPr snapToGrid="0">
      <p:cViewPr>
        <p:scale>
          <a:sx n="75" d="100"/>
          <a:sy n="75" d="100"/>
        </p:scale>
        <p:origin x="259"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2FF76D-A229-4730-8F91-8AF2B29A048F}" type="datetimeFigureOut">
              <a:rPr lang="en-US" smtClean="0"/>
              <a:t>1/30/2021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6C705C-1F47-4F9B-B85D-B7B762BD6ED0}" type="slidenum">
              <a:rPr lang="en-US" smtClean="0"/>
              <a:t>‹#›</a:t>
            </a:fld>
            <a:endParaRPr lang="en-US"/>
          </a:p>
        </p:txBody>
      </p:sp>
    </p:spTree>
    <p:extLst>
      <p:ext uri="{BB962C8B-B14F-4D97-AF65-F5344CB8AC3E}">
        <p14:creationId xmlns:p14="http://schemas.microsoft.com/office/powerpoint/2010/main" val="304440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Uhip</a:t>
            </a:r>
            <a:r>
              <a:rPr lang="en-US" dirty="0" smtClean="0"/>
              <a:t>.[/[.,p/</a:t>
            </a:r>
            <a:r>
              <a:rPr lang="en-US" dirty="0" err="1" smtClean="0"/>
              <a:t>p.o,o,imi,oompl.o,p</a:t>
            </a:r>
            <a:endParaRPr lang="en-US" dirty="0"/>
          </a:p>
        </p:txBody>
      </p:sp>
      <p:sp>
        <p:nvSpPr>
          <p:cNvPr id="4" name="Slide Number Placeholder 3"/>
          <p:cNvSpPr>
            <a:spLocks noGrp="1"/>
          </p:cNvSpPr>
          <p:nvPr>
            <p:ph type="sldNum" sz="quarter" idx="10"/>
          </p:nvPr>
        </p:nvSpPr>
        <p:spPr/>
        <p:txBody>
          <a:bodyPr/>
          <a:lstStyle/>
          <a:p>
            <a:fld id="{486C705C-1F47-4F9B-B85D-B7B762BD6ED0}" type="slidenum">
              <a:rPr lang="en-US" smtClean="0"/>
              <a:t>2</a:t>
            </a:fld>
            <a:endParaRPr lang="en-US"/>
          </a:p>
        </p:txBody>
      </p:sp>
    </p:spTree>
    <p:extLst>
      <p:ext uri="{BB962C8B-B14F-4D97-AF65-F5344CB8AC3E}">
        <p14:creationId xmlns:p14="http://schemas.microsoft.com/office/powerpoint/2010/main" val="398312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200000"/>
              </a:lnSpc>
              <a:spcBef>
                <a:spcPts val="0"/>
              </a:spcBef>
              <a:spcAft>
                <a:spcPts val="0"/>
              </a:spcAft>
              <a:buClrTx/>
              <a:buSzTx/>
              <a:buFontTx/>
              <a:buNone/>
              <a:tabLst/>
              <a:defRPr/>
            </a:pPr>
            <a:r>
              <a:rPr lang="en-US" sz="1200" b="1" dirty="0" smtClean="0">
                <a:solidFill>
                  <a:schemeClr val="tx1"/>
                </a:solidFill>
                <a:latin typeface="Times New Roman" panose="02020603050405020304" pitchFamily="18" charset="0"/>
                <a:cs typeface="Times New Roman" panose="02020603050405020304" pitchFamily="18" charset="0"/>
              </a:rPr>
              <a:t>Materials used</a:t>
            </a:r>
          </a:p>
          <a:p>
            <a:pPr algn="just">
              <a:lnSpc>
                <a:spcPct val="200000"/>
              </a:lnSpc>
            </a:pPr>
            <a:r>
              <a:rPr lang="en-US" sz="1200" dirty="0" smtClean="0">
                <a:latin typeface="Times New Roman" panose="02020603050405020304" pitchFamily="18" charset="0"/>
                <a:ea typeface="Times New Roman" panose="02020603050405020304" pitchFamily="18" charset="0"/>
              </a:rPr>
              <a:t>Following our intensive research, we established that the most appropriate material used in manufacturing this machine is Carbon steel 1020. This is because of carbon's role in the carbon steels' machinability, including hardness, tensile and yield strength, ability to be welded, and ductility. Its applicability also gets enhanced due to their cold will be drawn or turned and polished finish properties. Due to its low carbon content, Carbon steel 1020 can be induction hardened. Cracking during treatment is rare.  The material is cheap and safer, which formed the other reasons for the choice of the materials.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86C705C-1F47-4F9B-B85D-B7B762BD6ED0}" type="slidenum">
              <a:rPr lang="en-US" smtClean="0"/>
              <a:t>7</a:t>
            </a:fld>
            <a:endParaRPr lang="en-US"/>
          </a:p>
        </p:txBody>
      </p:sp>
    </p:spTree>
    <p:extLst>
      <p:ext uri="{BB962C8B-B14F-4D97-AF65-F5344CB8AC3E}">
        <p14:creationId xmlns:p14="http://schemas.microsoft.com/office/powerpoint/2010/main" val="292179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9B42A6A-C898-49D5-BEBC-816B64506186}" type="datetimeFigureOut">
              <a:rPr lang="en-US" smtClean="0"/>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F85214-FF5A-40D7-9777-95E65E3C7DA3}" type="slidenum">
              <a:rPr lang="en-US" smtClean="0"/>
              <a:t>‹#›</a:t>
            </a:fld>
            <a:endParaRPr lang="en-US"/>
          </a:p>
        </p:txBody>
      </p:sp>
    </p:spTree>
    <p:extLst>
      <p:ext uri="{BB962C8B-B14F-4D97-AF65-F5344CB8AC3E}">
        <p14:creationId xmlns:p14="http://schemas.microsoft.com/office/powerpoint/2010/main" val="1290228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9B42A6A-C898-49D5-BEBC-816B64506186}" type="datetimeFigureOut">
              <a:rPr lang="en-US" smtClean="0"/>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F85214-FF5A-40D7-9777-95E65E3C7DA3}" type="slidenum">
              <a:rPr lang="en-US" smtClean="0"/>
              <a:t>‹#›</a:t>
            </a:fld>
            <a:endParaRPr lang="en-US"/>
          </a:p>
        </p:txBody>
      </p:sp>
    </p:spTree>
    <p:extLst>
      <p:ext uri="{BB962C8B-B14F-4D97-AF65-F5344CB8AC3E}">
        <p14:creationId xmlns:p14="http://schemas.microsoft.com/office/powerpoint/2010/main" val="2657326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9B42A6A-C898-49D5-BEBC-816B64506186}" type="datetimeFigureOut">
              <a:rPr lang="en-US" smtClean="0"/>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F85214-FF5A-40D7-9777-95E65E3C7DA3}"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45558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9B42A6A-C898-49D5-BEBC-816B64506186}" type="datetimeFigureOut">
              <a:rPr lang="en-US" smtClean="0"/>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F85214-FF5A-40D7-9777-95E65E3C7DA3}" type="slidenum">
              <a:rPr lang="en-US" smtClean="0"/>
              <a:t>‹#›</a:t>
            </a:fld>
            <a:endParaRPr lang="en-US"/>
          </a:p>
        </p:txBody>
      </p:sp>
    </p:spTree>
    <p:extLst>
      <p:ext uri="{BB962C8B-B14F-4D97-AF65-F5344CB8AC3E}">
        <p14:creationId xmlns:p14="http://schemas.microsoft.com/office/powerpoint/2010/main" val="2911018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9B42A6A-C898-49D5-BEBC-816B64506186}" type="datetimeFigureOut">
              <a:rPr lang="en-US" smtClean="0"/>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F85214-FF5A-40D7-9777-95E65E3C7DA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75755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9B42A6A-C898-49D5-BEBC-816B64506186}" type="datetimeFigureOut">
              <a:rPr lang="en-US" smtClean="0"/>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F85214-FF5A-40D7-9777-95E65E3C7DA3}" type="slidenum">
              <a:rPr lang="en-US" smtClean="0"/>
              <a:t>‹#›</a:t>
            </a:fld>
            <a:endParaRPr lang="en-US"/>
          </a:p>
        </p:txBody>
      </p:sp>
    </p:spTree>
    <p:extLst>
      <p:ext uri="{BB962C8B-B14F-4D97-AF65-F5344CB8AC3E}">
        <p14:creationId xmlns:p14="http://schemas.microsoft.com/office/powerpoint/2010/main" val="1942931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B42A6A-C898-49D5-BEBC-816B64506186}" type="datetimeFigureOut">
              <a:rPr lang="en-US" smtClean="0"/>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F85214-FF5A-40D7-9777-95E65E3C7DA3}" type="slidenum">
              <a:rPr lang="en-US" smtClean="0"/>
              <a:t>‹#›</a:t>
            </a:fld>
            <a:endParaRPr lang="en-US"/>
          </a:p>
        </p:txBody>
      </p:sp>
    </p:spTree>
    <p:extLst>
      <p:ext uri="{BB962C8B-B14F-4D97-AF65-F5344CB8AC3E}">
        <p14:creationId xmlns:p14="http://schemas.microsoft.com/office/powerpoint/2010/main" val="825688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B42A6A-C898-49D5-BEBC-816B64506186}" type="datetimeFigureOut">
              <a:rPr lang="en-US" smtClean="0"/>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F85214-FF5A-40D7-9777-95E65E3C7DA3}" type="slidenum">
              <a:rPr lang="en-US" smtClean="0"/>
              <a:t>‹#›</a:t>
            </a:fld>
            <a:endParaRPr lang="en-US"/>
          </a:p>
        </p:txBody>
      </p:sp>
    </p:spTree>
    <p:extLst>
      <p:ext uri="{BB962C8B-B14F-4D97-AF65-F5344CB8AC3E}">
        <p14:creationId xmlns:p14="http://schemas.microsoft.com/office/powerpoint/2010/main" val="1618428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B42A6A-C898-49D5-BEBC-816B64506186}" type="datetimeFigureOut">
              <a:rPr lang="en-US" smtClean="0"/>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F85214-FF5A-40D7-9777-95E65E3C7DA3}" type="slidenum">
              <a:rPr lang="en-US" smtClean="0"/>
              <a:t>‹#›</a:t>
            </a:fld>
            <a:endParaRPr lang="en-US"/>
          </a:p>
        </p:txBody>
      </p:sp>
    </p:spTree>
    <p:extLst>
      <p:ext uri="{BB962C8B-B14F-4D97-AF65-F5344CB8AC3E}">
        <p14:creationId xmlns:p14="http://schemas.microsoft.com/office/powerpoint/2010/main" val="2635942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9B42A6A-C898-49D5-BEBC-816B64506186}" type="datetimeFigureOut">
              <a:rPr lang="en-US" smtClean="0"/>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F85214-FF5A-40D7-9777-95E65E3C7DA3}" type="slidenum">
              <a:rPr lang="en-US" smtClean="0"/>
              <a:t>‹#›</a:t>
            </a:fld>
            <a:endParaRPr lang="en-US"/>
          </a:p>
        </p:txBody>
      </p:sp>
    </p:spTree>
    <p:extLst>
      <p:ext uri="{BB962C8B-B14F-4D97-AF65-F5344CB8AC3E}">
        <p14:creationId xmlns:p14="http://schemas.microsoft.com/office/powerpoint/2010/main" val="62669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9B42A6A-C898-49D5-BEBC-816B64506186}" type="datetimeFigureOut">
              <a:rPr lang="en-US" smtClean="0"/>
              <a:t>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F85214-FF5A-40D7-9777-95E65E3C7DA3}" type="slidenum">
              <a:rPr lang="en-US" smtClean="0"/>
              <a:t>‹#›</a:t>
            </a:fld>
            <a:endParaRPr lang="en-US"/>
          </a:p>
        </p:txBody>
      </p:sp>
    </p:spTree>
    <p:extLst>
      <p:ext uri="{BB962C8B-B14F-4D97-AF65-F5344CB8AC3E}">
        <p14:creationId xmlns:p14="http://schemas.microsoft.com/office/powerpoint/2010/main" val="303395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B42A6A-C898-49D5-BEBC-816B64506186}" type="datetimeFigureOut">
              <a:rPr lang="en-US" smtClean="0"/>
              <a:t>1/30/2021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F85214-FF5A-40D7-9777-95E65E3C7DA3}" type="slidenum">
              <a:rPr lang="en-US" smtClean="0"/>
              <a:t>‹#›</a:t>
            </a:fld>
            <a:endParaRPr lang="en-US"/>
          </a:p>
        </p:txBody>
      </p:sp>
    </p:spTree>
    <p:extLst>
      <p:ext uri="{BB962C8B-B14F-4D97-AF65-F5344CB8AC3E}">
        <p14:creationId xmlns:p14="http://schemas.microsoft.com/office/powerpoint/2010/main" val="1538951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9B42A6A-C898-49D5-BEBC-816B64506186}" type="datetimeFigureOut">
              <a:rPr lang="en-US" smtClean="0"/>
              <a:t>1/30/2021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F85214-FF5A-40D7-9777-95E65E3C7DA3}" type="slidenum">
              <a:rPr lang="en-US" smtClean="0"/>
              <a:t>‹#›</a:t>
            </a:fld>
            <a:endParaRPr lang="en-US"/>
          </a:p>
        </p:txBody>
      </p:sp>
    </p:spTree>
    <p:extLst>
      <p:ext uri="{BB962C8B-B14F-4D97-AF65-F5344CB8AC3E}">
        <p14:creationId xmlns:p14="http://schemas.microsoft.com/office/powerpoint/2010/main" val="1767102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B42A6A-C898-49D5-BEBC-816B64506186}" type="datetimeFigureOut">
              <a:rPr lang="en-US" smtClean="0"/>
              <a:t>1/30/2021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F85214-FF5A-40D7-9777-95E65E3C7DA3}" type="slidenum">
              <a:rPr lang="en-US" smtClean="0"/>
              <a:t>‹#›</a:t>
            </a:fld>
            <a:endParaRPr lang="en-US"/>
          </a:p>
        </p:txBody>
      </p:sp>
    </p:spTree>
    <p:extLst>
      <p:ext uri="{BB962C8B-B14F-4D97-AF65-F5344CB8AC3E}">
        <p14:creationId xmlns:p14="http://schemas.microsoft.com/office/powerpoint/2010/main" val="882643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9B42A6A-C898-49D5-BEBC-816B64506186}" type="datetimeFigureOut">
              <a:rPr lang="en-US" smtClean="0"/>
              <a:t>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F85214-FF5A-40D7-9777-95E65E3C7DA3}" type="slidenum">
              <a:rPr lang="en-US" smtClean="0"/>
              <a:t>‹#›</a:t>
            </a:fld>
            <a:endParaRPr lang="en-US"/>
          </a:p>
        </p:txBody>
      </p:sp>
    </p:spTree>
    <p:extLst>
      <p:ext uri="{BB962C8B-B14F-4D97-AF65-F5344CB8AC3E}">
        <p14:creationId xmlns:p14="http://schemas.microsoft.com/office/powerpoint/2010/main" val="3541386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9B42A6A-C898-49D5-BEBC-816B64506186}" type="datetimeFigureOut">
              <a:rPr lang="en-US" smtClean="0"/>
              <a:t>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F85214-FF5A-40D7-9777-95E65E3C7DA3}" type="slidenum">
              <a:rPr lang="en-US" smtClean="0"/>
              <a:t>‹#›</a:t>
            </a:fld>
            <a:endParaRPr lang="en-US"/>
          </a:p>
        </p:txBody>
      </p:sp>
    </p:spTree>
    <p:extLst>
      <p:ext uri="{BB962C8B-B14F-4D97-AF65-F5344CB8AC3E}">
        <p14:creationId xmlns:p14="http://schemas.microsoft.com/office/powerpoint/2010/main" val="495432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9B42A6A-C898-49D5-BEBC-816B64506186}" type="datetimeFigureOut">
              <a:rPr lang="en-US" smtClean="0"/>
              <a:t>1/30/2021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7F85214-FF5A-40D7-9777-95E65E3C7DA3}" type="slidenum">
              <a:rPr lang="en-US" smtClean="0"/>
              <a:t>‹#›</a:t>
            </a:fld>
            <a:endParaRPr lang="en-US"/>
          </a:p>
        </p:txBody>
      </p:sp>
    </p:spTree>
    <p:extLst>
      <p:ext uri="{BB962C8B-B14F-4D97-AF65-F5344CB8AC3E}">
        <p14:creationId xmlns:p14="http://schemas.microsoft.com/office/powerpoint/2010/main" val="9901379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www.azom.com/article.aspx?ArticleID=611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9169" y="1512277"/>
            <a:ext cx="8710246" cy="3831248"/>
          </a:xfrm>
        </p:spPr>
        <p:txBody>
          <a:bodyPr>
            <a:normAutofit fontScale="90000"/>
          </a:bodyPr>
          <a:lstStyle/>
          <a:p>
            <a:pPr algn="ctr"/>
            <a:r>
              <a:rPr lang="en-US" dirty="0" smtClean="0">
                <a:solidFill>
                  <a:schemeClr val="tx1"/>
                </a:solidFill>
              </a:rPr>
              <a:t>Deliverable 3</a:t>
            </a:r>
            <a:br>
              <a:rPr lang="en-US" dirty="0" smtClean="0">
                <a:solidFill>
                  <a:schemeClr val="tx1"/>
                </a:solidFill>
              </a:rPr>
            </a:br>
            <a:r>
              <a:rPr lang="en-US" dirty="0">
                <a:solidFill>
                  <a:schemeClr val="tx1"/>
                </a:solidFill>
              </a:rPr>
              <a:t>Student’s Name</a:t>
            </a:r>
            <a:r>
              <a:rPr lang="en-US" dirty="0">
                <a:solidFill>
                  <a:schemeClr val="tx1"/>
                </a:solidFill>
              </a:rPr>
              <a:t/>
            </a:r>
            <a:br>
              <a:rPr lang="en-US" dirty="0">
                <a:solidFill>
                  <a:schemeClr val="tx1"/>
                </a:solidFill>
              </a:rPr>
            </a:br>
            <a:r>
              <a:rPr lang="en-US" dirty="0">
                <a:solidFill>
                  <a:schemeClr val="tx1"/>
                </a:solidFill>
              </a:rPr>
              <a:t>Department, University</a:t>
            </a:r>
            <a:r>
              <a:rPr lang="en-US" dirty="0">
                <a:solidFill>
                  <a:schemeClr val="tx1"/>
                </a:solidFill>
              </a:rPr>
              <a:t/>
            </a:r>
            <a:br>
              <a:rPr lang="en-US" dirty="0">
                <a:solidFill>
                  <a:schemeClr val="tx1"/>
                </a:solidFill>
              </a:rPr>
            </a:br>
            <a:r>
              <a:rPr lang="en-US" dirty="0">
                <a:solidFill>
                  <a:schemeClr val="tx1"/>
                </a:solidFill>
              </a:rPr>
              <a:t>Course Number and Name</a:t>
            </a:r>
            <a:r>
              <a:rPr lang="en-US" dirty="0">
                <a:solidFill>
                  <a:schemeClr val="tx1"/>
                </a:solidFill>
              </a:rPr>
              <a:t/>
            </a:r>
            <a:br>
              <a:rPr lang="en-US" dirty="0">
                <a:solidFill>
                  <a:schemeClr val="tx1"/>
                </a:solidFill>
              </a:rPr>
            </a:br>
            <a:r>
              <a:rPr lang="en-US" dirty="0">
                <a:solidFill>
                  <a:schemeClr val="tx1"/>
                </a:solidFill>
              </a:rPr>
              <a:t>Instructor’s Name</a:t>
            </a:r>
            <a:r>
              <a:rPr lang="en-US" dirty="0">
                <a:solidFill>
                  <a:schemeClr val="tx1"/>
                </a:solidFill>
              </a:rPr>
              <a:t/>
            </a:r>
            <a:br>
              <a:rPr lang="en-US" dirty="0">
                <a:solidFill>
                  <a:schemeClr val="tx1"/>
                </a:solidFill>
              </a:rPr>
            </a:br>
            <a:r>
              <a:rPr lang="en-US" dirty="0">
                <a:solidFill>
                  <a:schemeClr val="tx1"/>
                </a:solidFill>
              </a:rPr>
              <a:t>Date </a:t>
            </a:r>
            <a:r>
              <a:rPr lang="en-US" dirty="0" smtClean="0">
                <a:solidFill>
                  <a:schemeClr val="tx1"/>
                </a:solidFill>
              </a:rPr>
              <a:t/>
            </a:r>
            <a:br>
              <a:rPr lang="en-US" dirty="0" smtClean="0">
                <a:solidFill>
                  <a:schemeClr val="tx1"/>
                </a:solidFill>
              </a:rPr>
            </a:br>
            <a:endParaRPr lang="en-US" dirty="0">
              <a:solidFill>
                <a:schemeClr val="tx1"/>
              </a:solidFill>
            </a:endParaRPr>
          </a:p>
        </p:txBody>
      </p:sp>
    </p:spTree>
    <p:extLst>
      <p:ext uri="{BB962C8B-B14F-4D97-AF65-F5344CB8AC3E}">
        <p14:creationId xmlns:p14="http://schemas.microsoft.com/office/powerpoint/2010/main" val="1290896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22515"/>
            <a:ext cx="9144000" cy="667656"/>
          </a:xfrm>
        </p:spPr>
        <p:txBody>
          <a:bodyPr>
            <a:normAutofit fontScale="90000"/>
          </a:bodyPr>
          <a:lstStyle/>
          <a:p>
            <a:pPr algn="ctr"/>
            <a:r>
              <a:rPr lang="en-US" dirty="0" smtClean="0">
                <a:solidFill>
                  <a:schemeClr val="tx1"/>
                </a:solidFill>
              </a:rPr>
              <a:t>Calculations</a:t>
            </a:r>
            <a:endParaRPr lang="en-US" dirty="0">
              <a:solidFill>
                <a:schemeClr val="tx1"/>
              </a:solidFill>
            </a:endParaRPr>
          </a:p>
        </p:txBody>
      </p:sp>
      <p:sp>
        <p:nvSpPr>
          <p:cNvPr id="3" name="Subtitle 2"/>
          <p:cNvSpPr>
            <a:spLocks noGrp="1"/>
          </p:cNvSpPr>
          <p:nvPr>
            <p:ph type="subTitle" idx="1"/>
          </p:nvPr>
        </p:nvSpPr>
        <p:spPr>
          <a:xfrm>
            <a:off x="406400" y="1190171"/>
            <a:ext cx="11379200" cy="5486400"/>
          </a:xfrm>
        </p:spPr>
        <p:txBody>
          <a:bodyPr/>
          <a:lstStyle/>
          <a:p>
            <a:endParaRPr lang="en-US" dirty="0"/>
          </a:p>
        </p:txBody>
      </p:sp>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4163525939"/>
                  </p:ext>
                </p:extLst>
              </p:nvPr>
            </p:nvGraphicFramePr>
            <p:xfrm>
              <a:off x="0" y="1059542"/>
              <a:ext cx="12192000" cy="6380925"/>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359333954"/>
                        </a:ext>
                      </a:extLst>
                    </a:gridCol>
                    <a:gridCol w="6096000">
                      <a:extLst>
                        <a:ext uri="{9D8B030D-6E8A-4147-A177-3AD203B41FA5}">
                          <a16:colId xmlns:a16="http://schemas.microsoft.com/office/drawing/2014/main" val="3523094528"/>
                        </a:ext>
                      </a:extLst>
                    </a:gridCol>
                  </a:tblGrid>
                  <a:tr h="5617027">
                    <a:tc>
                      <a:txBody>
                        <a:bodyPr/>
                        <a:lstStyle/>
                        <a:p>
                          <a:r>
                            <a:rPr lang="en-US" sz="1800" b="1" dirty="0" smtClean="0">
                              <a:solidFill>
                                <a:schemeClr val="tx1"/>
                              </a:solidFill>
                              <a:latin typeface="Times New Roman" panose="02020603050405020304" pitchFamily="18" charset="0"/>
                              <a:cs typeface="Times New Roman" panose="02020603050405020304" pitchFamily="18" charset="0"/>
                            </a:rPr>
                            <a:t>Maximum normal stress as a result of bending behavior:</a:t>
                          </a:r>
                        </a:p>
                        <a:p>
                          <a:pPr/>
                          <a14:m>
                            <m:oMathPara xmlns:m="http://schemas.openxmlformats.org/officeDocument/2006/math">
                              <m:oMathParaPr>
                                <m:jc m:val="centerGroup"/>
                              </m:oMathParaPr>
                              <m:oMath xmlns:m="http://schemas.openxmlformats.org/officeDocument/2006/math">
                                <m:r>
                                  <a:rPr lang="en-US" sz="1800" b="1" i="1">
                                    <a:solidFill>
                                      <a:schemeClr val="tx1"/>
                                    </a:solidFill>
                                    <a:latin typeface="Cambria Math" panose="02040503050406030204" pitchFamily="18" charset="0"/>
                                  </a:rPr>
                                  <m:t>𝜎</m:t>
                                </m:r>
                                <m:r>
                                  <a:rPr lang="en-US" sz="1800" b="1" i="1">
                                    <a:solidFill>
                                      <a:schemeClr val="tx1"/>
                                    </a:solidFill>
                                    <a:latin typeface="Cambria Math" panose="02040503050406030204" pitchFamily="18" charset="0"/>
                                  </a:rPr>
                                  <m:t>𝑚</m:t>
                                </m:r>
                                <m:d>
                                  <m:dPr>
                                    <m:ctrlPr>
                                      <a:rPr lang="en-US" sz="1800" b="1" i="1">
                                        <a:solidFill>
                                          <a:schemeClr val="tx1"/>
                                        </a:solidFill>
                                        <a:latin typeface="Cambria Math" panose="02040503050406030204" pitchFamily="18" charset="0"/>
                                      </a:rPr>
                                    </m:ctrlPr>
                                  </m:dPr>
                                  <m:e>
                                    <m:r>
                                      <a:rPr lang="en-US" sz="1800" b="1" i="1">
                                        <a:solidFill>
                                          <a:schemeClr val="tx1"/>
                                        </a:solidFill>
                                        <a:latin typeface="Cambria Math" panose="02040503050406030204" pitchFamily="18" charset="0"/>
                                      </a:rPr>
                                      <m:t>𝐶𝐵</m:t>
                                    </m:r>
                                  </m:e>
                                </m:d>
                                <m:r>
                                  <a:rPr lang="en-US" sz="1800" b="1" i="1">
                                    <a:solidFill>
                                      <a:schemeClr val="tx1"/>
                                    </a:solidFill>
                                    <a:latin typeface="Cambria Math" panose="02040503050406030204" pitchFamily="18" charset="0"/>
                                  </a:rPr>
                                  <m:t>=</m:t>
                                </m:r>
                                <m:f>
                                  <m:fPr>
                                    <m:ctrlPr>
                                      <a:rPr lang="en-US" sz="1800" b="1" i="1">
                                        <a:solidFill>
                                          <a:schemeClr val="tx1"/>
                                        </a:solidFill>
                                        <a:latin typeface="Cambria Math" panose="02040503050406030204" pitchFamily="18" charset="0"/>
                                      </a:rPr>
                                    </m:ctrlPr>
                                  </m:fPr>
                                  <m:num>
                                    <m:r>
                                      <m:rPr>
                                        <m:sty m:val="p"/>
                                      </m:rPr>
                                      <a:rPr lang="en-US" sz="1800" b="1">
                                        <a:solidFill>
                                          <a:schemeClr val="tx1"/>
                                        </a:solidFill>
                                        <a:latin typeface="Cambria Math" panose="02040503050406030204" pitchFamily="18" charset="0"/>
                                      </a:rPr>
                                      <m:t>M</m:t>
                                    </m:r>
                                    <m:r>
                                      <a:rPr lang="en-US" sz="1800" b="1" i="1">
                                        <a:solidFill>
                                          <a:schemeClr val="tx1"/>
                                        </a:solidFill>
                                        <a:latin typeface="Cambria Math" panose="02040503050406030204" pitchFamily="18" charset="0"/>
                                      </a:rPr>
                                      <m:t>∗</m:t>
                                    </m:r>
                                    <m:r>
                                      <m:rPr>
                                        <m:sty m:val="p"/>
                                      </m:rPr>
                                      <a:rPr lang="en-US" sz="1800" b="1">
                                        <a:solidFill>
                                          <a:schemeClr val="tx1"/>
                                        </a:solidFill>
                                        <a:latin typeface="Cambria Math" panose="02040503050406030204" pitchFamily="18" charset="0"/>
                                      </a:rPr>
                                      <m:t>C</m:t>
                                    </m:r>
                                  </m:num>
                                  <m:den>
                                    <m:r>
                                      <a:rPr lang="en-US" sz="1800" b="1" i="1">
                                        <a:solidFill>
                                          <a:schemeClr val="tx1"/>
                                        </a:solidFill>
                                        <a:latin typeface="Cambria Math" panose="02040503050406030204" pitchFamily="18" charset="0"/>
                                      </a:rPr>
                                      <m:t>𝐼</m:t>
                                    </m:r>
                                  </m:den>
                                </m:f>
                              </m:oMath>
                            </m:oMathPara>
                          </a14:m>
                          <a:endParaRPr lang="en-US" sz="1800" b="1" dirty="0" smtClean="0">
                            <a:solidFill>
                              <a:schemeClr val="tx1"/>
                            </a:solidFill>
                            <a:latin typeface="Times New Roman" panose="02020603050405020304" pitchFamily="18" charset="0"/>
                            <a:cs typeface="Times New Roman" panose="02020603050405020304" pitchFamily="18" charset="0"/>
                          </a:endParaRPr>
                        </a:p>
                        <a:p>
                          <a:r>
                            <a:rPr lang="en-US" sz="1800" b="1" dirty="0" smtClean="0">
                              <a:solidFill>
                                <a:schemeClr val="tx1"/>
                              </a:solidFill>
                              <a:latin typeface="Times New Roman" panose="02020603050405020304" pitchFamily="18" charset="0"/>
                              <a:cs typeface="Times New Roman" panose="02020603050405020304" pitchFamily="18" charset="0"/>
                            </a:rPr>
                            <a:t>Some </a:t>
                          </a:r>
                          <a:r>
                            <a:rPr lang="en-US" sz="1800" b="1" dirty="0">
                              <a:solidFill>
                                <a:schemeClr val="tx1"/>
                              </a:solidFill>
                              <a:latin typeface="Times New Roman" panose="02020603050405020304" pitchFamily="18" charset="0"/>
                              <a:cs typeface="Times New Roman" panose="02020603050405020304" pitchFamily="18" charset="0"/>
                            </a:rPr>
                            <a:t>information is missing thus needs to be calculated for use in the formula to get the maximum normal stress </a:t>
                          </a:r>
                        </a:p>
                        <a:p>
                          <a:r>
                            <a:rPr lang="en-US" sz="1800" b="1" dirty="0">
                              <a:solidFill>
                                <a:schemeClr val="tx1"/>
                              </a:solidFill>
                              <a:latin typeface="Times New Roman" panose="02020603050405020304" pitchFamily="18" charset="0"/>
                              <a:cs typeface="Times New Roman" panose="02020603050405020304" pitchFamily="18" charset="0"/>
                            </a:rPr>
                            <a:t>M= P* distance between the force to the body's center = </a:t>
                          </a:r>
                          <a14:m>
                            <m:oMath xmlns:m="http://schemas.openxmlformats.org/officeDocument/2006/math">
                              <m:r>
                                <a:rPr lang="en-US" sz="1800" b="1" i="1">
                                  <a:solidFill>
                                    <a:schemeClr val="tx1"/>
                                  </a:solidFill>
                                  <a:latin typeface="Cambria Math" panose="02040503050406030204" pitchFamily="18" charset="0"/>
                                </a:rPr>
                                <m:t>=981∗</m:t>
                              </m:r>
                              <m:d>
                                <m:dPr>
                                  <m:ctrlPr>
                                    <a:rPr lang="en-US" sz="1800" b="1" i="1">
                                      <a:solidFill>
                                        <a:schemeClr val="tx1"/>
                                      </a:solidFill>
                                      <a:latin typeface="Cambria Math" panose="02040503050406030204" pitchFamily="18" charset="0"/>
                                    </a:rPr>
                                  </m:ctrlPr>
                                </m:dPr>
                                <m:e>
                                  <m:f>
                                    <m:fPr>
                                      <m:ctrlPr>
                                        <a:rPr lang="en-US" sz="1800" b="1" i="1">
                                          <a:solidFill>
                                            <a:schemeClr val="tx1"/>
                                          </a:solidFill>
                                          <a:latin typeface="Cambria Math" panose="02040503050406030204" pitchFamily="18" charset="0"/>
                                        </a:rPr>
                                      </m:ctrlPr>
                                    </m:fPr>
                                    <m:num>
                                      <m:r>
                                        <a:rPr lang="en-US" sz="1800" b="1">
                                          <a:solidFill>
                                            <a:schemeClr val="tx1"/>
                                          </a:solidFill>
                                          <a:latin typeface="Cambria Math" panose="02040503050406030204" pitchFamily="18" charset="0"/>
                                        </a:rPr>
                                        <m:t>500</m:t>
                                      </m:r>
                                    </m:num>
                                    <m:den>
                                      <m:r>
                                        <a:rPr lang="en-US" sz="1800" b="1" i="1">
                                          <a:solidFill>
                                            <a:schemeClr val="tx1"/>
                                          </a:solidFill>
                                          <a:latin typeface="Cambria Math" panose="02040503050406030204" pitchFamily="18" charset="0"/>
                                        </a:rPr>
                                        <m:t>2</m:t>
                                      </m:r>
                                    </m:den>
                                  </m:f>
                                  <m:r>
                                    <a:rPr lang="en-US" sz="1800" b="1" i="1">
                                      <a:solidFill>
                                        <a:schemeClr val="tx1"/>
                                      </a:solidFill>
                                      <a:latin typeface="Cambria Math" panose="02040503050406030204" pitchFamily="18" charset="0"/>
                                    </a:rPr>
                                    <m:t>−</m:t>
                                  </m:r>
                                  <m:f>
                                    <m:fPr>
                                      <m:ctrlPr>
                                        <a:rPr lang="en-US" sz="1800" b="1" i="1">
                                          <a:solidFill>
                                            <a:schemeClr val="tx1"/>
                                          </a:solidFill>
                                          <a:latin typeface="Cambria Math" panose="02040503050406030204" pitchFamily="18" charset="0"/>
                                        </a:rPr>
                                      </m:ctrlPr>
                                    </m:fPr>
                                    <m:num>
                                      <m:r>
                                        <a:rPr lang="en-US" sz="1800" b="1" i="1">
                                          <a:solidFill>
                                            <a:schemeClr val="tx1"/>
                                          </a:solidFill>
                                          <a:latin typeface="Cambria Math" panose="02040503050406030204" pitchFamily="18" charset="0"/>
                                        </a:rPr>
                                        <m:t>40</m:t>
                                      </m:r>
                                    </m:num>
                                    <m:den>
                                      <m:r>
                                        <a:rPr lang="en-US" sz="1800" b="1" i="1">
                                          <a:solidFill>
                                            <a:schemeClr val="tx1"/>
                                          </a:solidFill>
                                          <a:latin typeface="Cambria Math" panose="02040503050406030204" pitchFamily="18" charset="0"/>
                                        </a:rPr>
                                        <m:t>2</m:t>
                                      </m:r>
                                    </m:den>
                                  </m:f>
                                </m:e>
                              </m:d>
                              <m:r>
                                <a:rPr lang="en-US" sz="1800" b="1" i="1">
                                  <a:solidFill>
                                    <a:schemeClr val="tx1"/>
                                  </a:solidFill>
                                  <a:latin typeface="Cambria Math" panose="02040503050406030204" pitchFamily="18" charset="0"/>
                                </a:rPr>
                                <m:t>=264.87∗</m:t>
                              </m:r>
                              <m:sSup>
                                <m:sSupPr>
                                  <m:ctrlPr>
                                    <a:rPr lang="en-US" sz="1800" b="1" i="1">
                                      <a:solidFill>
                                        <a:schemeClr val="tx1"/>
                                      </a:solidFill>
                                      <a:latin typeface="Cambria Math" panose="02040503050406030204" pitchFamily="18" charset="0"/>
                                    </a:rPr>
                                  </m:ctrlPr>
                                </m:sSupPr>
                                <m:e>
                                  <m:r>
                                    <a:rPr lang="en-US" sz="1800" b="1" i="1">
                                      <a:solidFill>
                                        <a:schemeClr val="tx1"/>
                                      </a:solidFill>
                                      <a:latin typeface="Cambria Math" panose="02040503050406030204" pitchFamily="18" charset="0"/>
                                    </a:rPr>
                                    <m:t>10</m:t>
                                  </m:r>
                                </m:e>
                                <m:sup>
                                  <m:r>
                                    <a:rPr lang="en-US" sz="1800" b="1" i="1">
                                      <a:solidFill>
                                        <a:schemeClr val="tx1"/>
                                      </a:solidFill>
                                      <a:latin typeface="Cambria Math" panose="02040503050406030204" pitchFamily="18" charset="0"/>
                                    </a:rPr>
                                    <m:t>3</m:t>
                                  </m:r>
                                </m:sup>
                              </m:sSup>
                              <m:r>
                                <a:rPr lang="en-US" sz="1800" b="1" i="1">
                                  <a:solidFill>
                                    <a:schemeClr val="tx1"/>
                                  </a:solidFill>
                                  <a:latin typeface="Cambria Math" panose="02040503050406030204" pitchFamily="18" charset="0"/>
                                </a:rPr>
                                <m:t> </m:t>
                              </m:r>
                              <m:r>
                                <a:rPr lang="en-US" sz="1800" b="1" i="1">
                                  <a:solidFill>
                                    <a:schemeClr val="tx1"/>
                                  </a:solidFill>
                                  <a:latin typeface="Cambria Math" panose="02040503050406030204" pitchFamily="18" charset="0"/>
                                </a:rPr>
                                <m:t>𝑁</m:t>
                              </m:r>
                              <m:r>
                                <a:rPr lang="en-US" sz="1800" b="1" i="1">
                                  <a:solidFill>
                                    <a:schemeClr val="tx1"/>
                                  </a:solidFill>
                                  <a:latin typeface="Cambria Math" panose="02040503050406030204" pitchFamily="18" charset="0"/>
                                </a:rPr>
                                <m:t>.</m:t>
                              </m:r>
                              <m:r>
                                <a:rPr lang="en-US" sz="1800" b="1" i="1">
                                  <a:solidFill>
                                    <a:schemeClr val="tx1"/>
                                  </a:solidFill>
                                  <a:latin typeface="Cambria Math" panose="02040503050406030204" pitchFamily="18" charset="0"/>
                                </a:rPr>
                                <m:t>𝑚𝑚</m:t>
                              </m:r>
                            </m:oMath>
                          </a14:m>
                          <a:endParaRPr lang="en-US" sz="1800" b="1" dirty="0">
                            <a:solidFill>
                              <a:schemeClr val="tx1"/>
                            </a:solidFill>
                            <a:latin typeface="Times New Roman" panose="02020603050405020304" pitchFamily="18" charset="0"/>
                            <a:cs typeface="Times New Roman" panose="02020603050405020304" pitchFamily="18" charset="0"/>
                          </a:endParaRPr>
                        </a:p>
                        <a:p>
                          <a:r>
                            <a:rPr lang="en-US" sz="1800" b="1" dirty="0">
                              <a:solidFill>
                                <a:schemeClr val="tx1"/>
                              </a:solidFill>
                              <a:latin typeface="Times New Roman" panose="02020603050405020304" pitchFamily="18" charset="0"/>
                              <a:cs typeface="Times New Roman" panose="02020603050405020304" pitchFamily="18" charset="0"/>
                            </a:rPr>
                            <a:t> </a:t>
                          </a:r>
                          <a:r>
                            <a:rPr lang="en-US" sz="1800" b="1" dirty="0" err="1" smtClean="0">
                              <a:solidFill>
                                <a:schemeClr val="tx1"/>
                              </a:solidFill>
                              <a:latin typeface="Times New Roman" panose="02020603050405020304" pitchFamily="18" charset="0"/>
                              <a:cs typeface="Times New Roman" panose="02020603050405020304" pitchFamily="18" charset="0"/>
                            </a:rPr>
                            <a:t>Cx</a:t>
                          </a:r>
                          <a:r>
                            <a:rPr lang="en-US" sz="1800" b="1" dirty="0">
                              <a:solidFill>
                                <a:schemeClr val="tx1"/>
                              </a:solidFill>
                              <a:latin typeface="Times New Roman" panose="02020603050405020304" pitchFamily="18" charset="0"/>
                              <a:cs typeface="Times New Roman" panose="02020603050405020304" pitchFamily="18" charset="0"/>
                            </a:rPr>
                            <a:t>= 40/2 = 20.0 mm </a:t>
                          </a:r>
                        </a:p>
                        <a:p>
                          <a:r>
                            <a:rPr lang="en-US" sz="1800" b="1" dirty="0">
                              <a:solidFill>
                                <a:schemeClr val="tx1"/>
                              </a:solidFill>
                              <a:latin typeface="Times New Roman" panose="02020603050405020304" pitchFamily="18" charset="0"/>
                              <a:cs typeface="Times New Roman" panose="02020603050405020304" pitchFamily="18" charset="0"/>
                            </a:rPr>
                            <a:t> </a:t>
                          </a:r>
                        </a:p>
                        <a:p>
                          <a:r>
                            <a:rPr lang="en-US" sz="1800" b="1" dirty="0" err="1">
                              <a:solidFill>
                                <a:schemeClr val="tx1"/>
                              </a:solidFill>
                              <a:latin typeface="Times New Roman" panose="02020603050405020304" pitchFamily="18" charset="0"/>
                              <a:cs typeface="Times New Roman" panose="02020603050405020304" pitchFamily="18" charset="0"/>
                            </a:rPr>
                            <a:t>Iy</a:t>
                          </a:r>
                          <a:r>
                            <a:rPr lang="en-US" sz="1800" b="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d>
                                <m:dPr>
                                  <m:ctrlPr>
                                    <a:rPr lang="en-US" sz="1800" b="1" i="1">
                                      <a:solidFill>
                                        <a:schemeClr val="tx1"/>
                                      </a:solidFill>
                                      <a:latin typeface="Cambria Math" panose="02040503050406030204" pitchFamily="18" charset="0"/>
                                    </a:rPr>
                                  </m:ctrlPr>
                                </m:dPr>
                                <m:e>
                                  <m:f>
                                    <m:fPr>
                                      <m:ctrlPr>
                                        <a:rPr lang="en-US" sz="1800" b="1" i="1">
                                          <a:solidFill>
                                            <a:schemeClr val="tx1"/>
                                          </a:solidFill>
                                          <a:latin typeface="Cambria Math" panose="02040503050406030204" pitchFamily="18" charset="0"/>
                                        </a:rPr>
                                      </m:ctrlPr>
                                    </m:fPr>
                                    <m:num>
                                      <m:r>
                                        <a:rPr lang="en-US" sz="1800" b="1">
                                          <a:solidFill>
                                            <a:schemeClr val="tx1"/>
                                          </a:solidFill>
                                          <a:latin typeface="Cambria Math" panose="02040503050406030204" pitchFamily="18" charset="0"/>
                                        </a:rPr>
                                        <m:t>60</m:t>
                                      </m:r>
                                      <m:r>
                                        <a:rPr lang="en-US" sz="1800" b="1" i="1">
                                          <a:solidFill>
                                            <a:schemeClr val="tx1"/>
                                          </a:solidFill>
                                          <a:latin typeface="Cambria Math" panose="02040503050406030204" pitchFamily="18" charset="0"/>
                                        </a:rPr>
                                        <m:t>∗</m:t>
                                      </m:r>
                                      <m:sSup>
                                        <m:sSupPr>
                                          <m:ctrlPr>
                                            <a:rPr lang="en-US" sz="1800" b="1" i="1">
                                              <a:solidFill>
                                                <a:schemeClr val="tx1"/>
                                              </a:solidFill>
                                              <a:latin typeface="Cambria Math" panose="02040503050406030204" pitchFamily="18" charset="0"/>
                                            </a:rPr>
                                          </m:ctrlPr>
                                        </m:sSupPr>
                                        <m:e>
                                          <m:r>
                                            <a:rPr lang="en-US" sz="1800" b="1">
                                              <a:solidFill>
                                                <a:schemeClr val="tx1"/>
                                              </a:solidFill>
                                              <a:latin typeface="Cambria Math" panose="02040503050406030204" pitchFamily="18" charset="0"/>
                                            </a:rPr>
                                            <m:t>40</m:t>
                                          </m:r>
                                        </m:e>
                                        <m:sup>
                                          <m:r>
                                            <a:rPr lang="en-US" sz="1800" b="1">
                                              <a:solidFill>
                                                <a:schemeClr val="tx1"/>
                                              </a:solidFill>
                                              <a:latin typeface="Cambria Math" panose="02040503050406030204" pitchFamily="18" charset="0"/>
                                            </a:rPr>
                                            <m:t>3</m:t>
                                          </m:r>
                                        </m:sup>
                                      </m:sSup>
                                    </m:num>
                                    <m:den>
                                      <m:r>
                                        <a:rPr lang="en-US" sz="1800" b="1" i="1">
                                          <a:solidFill>
                                            <a:schemeClr val="tx1"/>
                                          </a:solidFill>
                                          <a:latin typeface="Cambria Math" panose="02040503050406030204" pitchFamily="18" charset="0"/>
                                        </a:rPr>
                                        <m:t>12</m:t>
                                      </m:r>
                                    </m:den>
                                  </m:f>
                                  <m:r>
                                    <a:rPr lang="en-US" sz="1800" b="1" i="1">
                                      <a:solidFill>
                                        <a:schemeClr val="tx1"/>
                                      </a:solidFill>
                                      <a:latin typeface="Cambria Math" panose="02040503050406030204" pitchFamily="18" charset="0"/>
                                    </a:rPr>
                                    <m:t>−</m:t>
                                  </m:r>
                                  <m:f>
                                    <m:fPr>
                                      <m:ctrlPr>
                                        <a:rPr lang="en-US" sz="1800" b="1" i="1">
                                          <a:solidFill>
                                            <a:schemeClr val="tx1"/>
                                          </a:solidFill>
                                          <a:latin typeface="Cambria Math" panose="02040503050406030204" pitchFamily="18" charset="0"/>
                                        </a:rPr>
                                      </m:ctrlPr>
                                    </m:fPr>
                                    <m:num>
                                      <m:r>
                                        <a:rPr lang="en-US" sz="1800" b="1" i="1">
                                          <a:solidFill>
                                            <a:schemeClr val="tx1"/>
                                          </a:solidFill>
                                          <a:latin typeface="Cambria Math" panose="02040503050406030204" pitchFamily="18" charset="0"/>
                                        </a:rPr>
                                        <m:t>54.2∗</m:t>
                                      </m:r>
                                      <m:sSup>
                                        <m:sSupPr>
                                          <m:ctrlPr>
                                            <a:rPr lang="en-US" sz="1800" b="1" i="1">
                                              <a:solidFill>
                                                <a:schemeClr val="tx1"/>
                                              </a:solidFill>
                                              <a:latin typeface="Cambria Math" panose="02040503050406030204" pitchFamily="18" charset="0"/>
                                            </a:rPr>
                                          </m:ctrlPr>
                                        </m:sSupPr>
                                        <m:e>
                                          <m:r>
                                            <a:rPr lang="en-US" sz="1800" b="1" i="1">
                                              <a:solidFill>
                                                <a:schemeClr val="tx1"/>
                                              </a:solidFill>
                                              <a:latin typeface="Cambria Math" panose="02040503050406030204" pitchFamily="18" charset="0"/>
                                            </a:rPr>
                                            <m:t>34.20</m:t>
                                          </m:r>
                                        </m:e>
                                        <m:sup>
                                          <m:r>
                                            <a:rPr lang="en-US" sz="1800" b="1" i="1">
                                              <a:solidFill>
                                                <a:schemeClr val="tx1"/>
                                              </a:solidFill>
                                              <a:latin typeface="Cambria Math" panose="02040503050406030204" pitchFamily="18" charset="0"/>
                                            </a:rPr>
                                            <m:t>3</m:t>
                                          </m:r>
                                        </m:sup>
                                      </m:sSup>
                                    </m:num>
                                    <m:den>
                                      <m:r>
                                        <a:rPr lang="en-US" sz="1800" b="1" i="1">
                                          <a:solidFill>
                                            <a:schemeClr val="tx1"/>
                                          </a:solidFill>
                                          <a:latin typeface="Cambria Math" panose="02040503050406030204" pitchFamily="18" charset="0"/>
                                        </a:rPr>
                                        <m:t>12</m:t>
                                      </m:r>
                                    </m:den>
                                  </m:f>
                                </m:e>
                              </m:d>
                              <m:r>
                                <a:rPr lang="en-US" sz="1800" b="1" i="1">
                                  <a:solidFill>
                                    <a:schemeClr val="tx1"/>
                                  </a:solidFill>
                                  <a:latin typeface="Cambria Math" panose="02040503050406030204" pitchFamily="18" charset="0"/>
                                </a:rPr>
                                <m:t>=139.3∗</m:t>
                              </m:r>
                              <m:sSup>
                                <m:sSupPr>
                                  <m:ctrlPr>
                                    <a:rPr lang="en-US" sz="1800" b="1" i="1">
                                      <a:solidFill>
                                        <a:schemeClr val="tx1"/>
                                      </a:solidFill>
                                      <a:latin typeface="Cambria Math" panose="02040503050406030204" pitchFamily="18" charset="0"/>
                                    </a:rPr>
                                  </m:ctrlPr>
                                </m:sSupPr>
                                <m:e>
                                  <m:r>
                                    <a:rPr lang="en-US" sz="1800" b="1" i="1">
                                      <a:solidFill>
                                        <a:schemeClr val="tx1"/>
                                      </a:solidFill>
                                      <a:latin typeface="Cambria Math" panose="02040503050406030204" pitchFamily="18" charset="0"/>
                                    </a:rPr>
                                    <m:t>10</m:t>
                                  </m:r>
                                </m:e>
                                <m:sup>
                                  <m:r>
                                    <a:rPr lang="en-US" sz="1800" b="1" i="1">
                                      <a:solidFill>
                                        <a:schemeClr val="tx1"/>
                                      </a:solidFill>
                                      <a:latin typeface="Cambria Math" panose="02040503050406030204" pitchFamily="18" charset="0"/>
                                    </a:rPr>
                                    <m:t>3 </m:t>
                                  </m:r>
                                </m:sup>
                              </m:sSup>
                              <m:r>
                                <a:rPr lang="en-US" sz="1800" b="1" i="1">
                                  <a:solidFill>
                                    <a:schemeClr val="tx1"/>
                                  </a:solidFill>
                                  <a:latin typeface="Cambria Math" panose="02040503050406030204" pitchFamily="18" charset="0"/>
                                </a:rPr>
                                <m:t> </m:t>
                              </m:r>
                              <m:r>
                                <a:rPr lang="en-US" sz="1800" b="1" i="1">
                                  <a:solidFill>
                                    <a:schemeClr val="tx1"/>
                                  </a:solidFill>
                                  <a:latin typeface="Cambria Math" panose="02040503050406030204" pitchFamily="18" charset="0"/>
                                </a:rPr>
                                <m:t>𝑚</m:t>
                              </m:r>
                              <m:sSup>
                                <m:sSupPr>
                                  <m:ctrlPr>
                                    <a:rPr lang="en-US" sz="1800" b="1" i="1">
                                      <a:solidFill>
                                        <a:schemeClr val="tx1"/>
                                      </a:solidFill>
                                      <a:latin typeface="Cambria Math" panose="02040503050406030204" pitchFamily="18" charset="0"/>
                                    </a:rPr>
                                  </m:ctrlPr>
                                </m:sSupPr>
                                <m:e>
                                  <m:r>
                                    <a:rPr lang="en-US" sz="1800" b="1" i="1">
                                      <a:solidFill>
                                        <a:schemeClr val="tx1"/>
                                      </a:solidFill>
                                      <a:latin typeface="Cambria Math" panose="02040503050406030204" pitchFamily="18" charset="0"/>
                                    </a:rPr>
                                    <m:t>𝑚</m:t>
                                  </m:r>
                                </m:e>
                                <m:sup>
                                  <m:r>
                                    <a:rPr lang="en-US" sz="1800" b="1" i="1">
                                      <a:solidFill>
                                        <a:schemeClr val="tx1"/>
                                      </a:solidFill>
                                      <a:latin typeface="Cambria Math" panose="02040503050406030204" pitchFamily="18" charset="0"/>
                                    </a:rPr>
                                    <m:t>4</m:t>
                                  </m:r>
                                </m:sup>
                              </m:sSup>
                            </m:oMath>
                          </a14:m>
                          <a:endParaRPr lang="en-US" sz="1800" b="1" dirty="0">
                            <a:solidFill>
                              <a:schemeClr val="tx1"/>
                            </a:solidFill>
                            <a:latin typeface="Times New Roman" panose="02020603050405020304" pitchFamily="18" charset="0"/>
                            <a:cs typeface="Times New Roman" panose="02020603050405020304" pitchFamily="18" charset="0"/>
                          </a:endParaRPr>
                        </a:p>
                        <a:p>
                          <a:r>
                            <a:rPr lang="en-US" sz="1800" b="1" dirty="0">
                              <a:solidFill>
                                <a:schemeClr val="tx1"/>
                              </a:solidFill>
                              <a:latin typeface="Times New Roman" panose="02020603050405020304" pitchFamily="18" charset="0"/>
                              <a:cs typeface="Times New Roman" panose="02020603050405020304" pitchFamily="18" charset="0"/>
                            </a:rPr>
                            <a:t> </a:t>
                          </a:r>
                        </a:p>
                        <a:p>
                          <a:r>
                            <a:rPr lang="en-US" sz="1800" b="1" dirty="0">
                              <a:solidFill>
                                <a:schemeClr val="tx1"/>
                              </a:solidFill>
                              <a:latin typeface="Times New Roman" panose="02020603050405020304" pitchFamily="18" charset="0"/>
                              <a:cs typeface="Times New Roman" panose="02020603050405020304" pitchFamily="18" charset="0"/>
                            </a:rPr>
                            <a:t>Now we can get the Maximum normal stress due to bending behavior:</a:t>
                          </a:r>
                        </a:p>
                        <a:p>
                          <a:pPr/>
                          <a14:m>
                            <m:oMathPara xmlns:m="http://schemas.openxmlformats.org/officeDocument/2006/math">
                              <m:oMathParaPr>
                                <m:jc m:val="centerGroup"/>
                              </m:oMathParaPr>
                              <m:oMath xmlns:m="http://schemas.openxmlformats.org/officeDocument/2006/math">
                                <m:r>
                                  <a:rPr lang="en-US" sz="1800" b="1" i="1">
                                    <a:solidFill>
                                      <a:schemeClr val="tx1"/>
                                    </a:solidFill>
                                    <a:latin typeface="Cambria Math" panose="02040503050406030204" pitchFamily="18" charset="0"/>
                                  </a:rPr>
                                  <m:t>𝜎</m:t>
                                </m:r>
                                <m:r>
                                  <a:rPr lang="en-US" sz="1800" b="1" i="1">
                                    <a:solidFill>
                                      <a:schemeClr val="tx1"/>
                                    </a:solidFill>
                                    <a:latin typeface="Cambria Math" panose="02040503050406030204" pitchFamily="18" charset="0"/>
                                  </a:rPr>
                                  <m:t>𝑚</m:t>
                                </m:r>
                                <m:d>
                                  <m:dPr>
                                    <m:ctrlPr>
                                      <a:rPr lang="en-US" sz="1800" b="1" i="1">
                                        <a:solidFill>
                                          <a:schemeClr val="tx1"/>
                                        </a:solidFill>
                                        <a:latin typeface="Cambria Math" panose="02040503050406030204" pitchFamily="18" charset="0"/>
                                      </a:rPr>
                                    </m:ctrlPr>
                                  </m:dPr>
                                  <m:e>
                                    <m:r>
                                      <a:rPr lang="en-US" sz="1800" b="1" i="1">
                                        <a:solidFill>
                                          <a:schemeClr val="tx1"/>
                                        </a:solidFill>
                                        <a:latin typeface="Cambria Math" panose="02040503050406030204" pitchFamily="18" charset="0"/>
                                      </a:rPr>
                                      <m:t>𝐶𝐵</m:t>
                                    </m:r>
                                  </m:e>
                                </m:d>
                                <m:r>
                                  <a:rPr lang="en-US" sz="1800" b="1" i="1">
                                    <a:solidFill>
                                      <a:schemeClr val="tx1"/>
                                    </a:solidFill>
                                    <a:latin typeface="Cambria Math" panose="02040503050406030204" pitchFamily="18" charset="0"/>
                                  </a:rPr>
                                  <m:t>=</m:t>
                                </m:r>
                                <m:f>
                                  <m:fPr>
                                    <m:ctrlPr>
                                      <a:rPr lang="en-US" sz="1800" b="1" i="1">
                                        <a:solidFill>
                                          <a:schemeClr val="tx1"/>
                                        </a:solidFill>
                                        <a:latin typeface="Cambria Math" panose="02040503050406030204" pitchFamily="18" charset="0"/>
                                      </a:rPr>
                                    </m:ctrlPr>
                                  </m:fPr>
                                  <m:num>
                                    <m:r>
                                      <a:rPr lang="en-US" sz="1800" b="1" i="1">
                                        <a:solidFill>
                                          <a:schemeClr val="tx1"/>
                                        </a:solidFill>
                                        <a:latin typeface="Cambria Math" panose="02040503050406030204" pitchFamily="18" charset="0"/>
                                      </a:rPr>
                                      <m:t>264.87∗</m:t>
                                    </m:r>
                                    <m:sSup>
                                      <m:sSupPr>
                                        <m:ctrlPr>
                                          <a:rPr lang="en-US" sz="1800" b="1" i="1">
                                            <a:solidFill>
                                              <a:schemeClr val="tx1"/>
                                            </a:solidFill>
                                            <a:latin typeface="Cambria Math" panose="02040503050406030204" pitchFamily="18" charset="0"/>
                                          </a:rPr>
                                        </m:ctrlPr>
                                      </m:sSupPr>
                                      <m:e>
                                        <m:r>
                                          <a:rPr lang="en-US" sz="1800" b="1" i="1">
                                            <a:solidFill>
                                              <a:schemeClr val="tx1"/>
                                            </a:solidFill>
                                            <a:latin typeface="Cambria Math" panose="02040503050406030204" pitchFamily="18" charset="0"/>
                                          </a:rPr>
                                          <m:t>10</m:t>
                                        </m:r>
                                      </m:e>
                                      <m:sup>
                                        <m:r>
                                          <a:rPr lang="en-US" sz="1800" b="1" i="1">
                                            <a:solidFill>
                                              <a:schemeClr val="tx1"/>
                                            </a:solidFill>
                                            <a:latin typeface="Cambria Math" panose="02040503050406030204" pitchFamily="18" charset="0"/>
                                          </a:rPr>
                                          <m:t>3</m:t>
                                        </m:r>
                                      </m:sup>
                                    </m:sSup>
                                    <m:r>
                                      <a:rPr lang="en-US" sz="1800" b="1" i="1">
                                        <a:solidFill>
                                          <a:schemeClr val="tx1"/>
                                        </a:solidFill>
                                        <a:latin typeface="Cambria Math" panose="02040503050406030204" pitchFamily="18" charset="0"/>
                                      </a:rPr>
                                      <m:t>∗</m:t>
                                    </m:r>
                                    <m:r>
                                      <a:rPr lang="en-US" sz="1800" b="1">
                                        <a:solidFill>
                                          <a:schemeClr val="tx1"/>
                                        </a:solidFill>
                                        <a:latin typeface="Cambria Math" panose="02040503050406030204" pitchFamily="18" charset="0"/>
                                      </a:rPr>
                                      <m:t>20</m:t>
                                    </m:r>
                                  </m:num>
                                  <m:den>
                                    <m:r>
                                      <a:rPr lang="en-US" sz="1800" b="1" i="1">
                                        <a:solidFill>
                                          <a:schemeClr val="tx1"/>
                                        </a:solidFill>
                                        <a:latin typeface="Cambria Math" panose="02040503050406030204" pitchFamily="18" charset="0"/>
                                      </a:rPr>
                                      <m:t>139.3∗</m:t>
                                    </m:r>
                                    <m:sSup>
                                      <m:sSupPr>
                                        <m:ctrlPr>
                                          <a:rPr lang="en-US" sz="1800" b="1" i="1">
                                            <a:solidFill>
                                              <a:schemeClr val="tx1"/>
                                            </a:solidFill>
                                            <a:latin typeface="Cambria Math" panose="02040503050406030204" pitchFamily="18" charset="0"/>
                                          </a:rPr>
                                        </m:ctrlPr>
                                      </m:sSupPr>
                                      <m:e>
                                        <m:r>
                                          <a:rPr lang="en-US" sz="1800" b="1" i="1">
                                            <a:solidFill>
                                              <a:schemeClr val="tx1"/>
                                            </a:solidFill>
                                            <a:latin typeface="Cambria Math" panose="02040503050406030204" pitchFamily="18" charset="0"/>
                                          </a:rPr>
                                          <m:t>10</m:t>
                                        </m:r>
                                      </m:e>
                                      <m:sup>
                                        <m:r>
                                          <a:rPr lang="en-US" sz="1800" b="1" i="1">
                                            <a:solidFill>
                                              <a:schemeClr val="tx1"/>
                                            </a:solidFill>
                                            <a:latin typeface="Cambria Math" panose="02040503050406030204" pitchFamily="18" charset="0"/>
                                          </a:rPr>
                                          <m:t>3 </m:t>
                                        </m:r>
                                      </m:sup>
                                    </m:sSup>
                                  </m:den>
                                </m:f>
                                <m:r>
                                  <a:rPr lang="en-US" sz="1800" b="1">
                                    <a:solidFill>
                                      <a:schemeClr val="tx1"/>
                                    </a:solidFill>
                                    <a:latin typeface="Cambria Math" panose="02040503050406030204" pitchFamily="18" charset="0"/>
                                  </a:rPr>
                                  <m:t>=38.03 </m:t>
                                </m:r>
                                <m:r>
                                  <m:rPr>
                                    <m:sty m:val="p"/>
                                  </m:rPr>
                                  <a:rPr lang="en-US" sz="1800" b="1">
                                    <a:solidFill>
                                      <a:schemeClr val="tx1"/>
                                    </a:solidFill>
                                    <a:latin typeface="Cambria Math" panose="02040503050406030204" pitchFamily="18" charset="0"/>
                                  </a:rPr>
                                  <m:t>MPa</m:t>
                                </m:r>
                                <m:r>
                                  <a:rPr lang="en-US" sz="1800" b="1">
                                    <a:solidFill>
                                      <a:schemeClr val="tx1"/>
                                    </a:solidFill>
                                    <a:latin typeface="Cambria Math" panose="02040503050406030204" pitchFamily="18" charset="0"/>
                                  </a:rPr>
                                  <m:t> </m:t>
                                </m:r>
                              </m:oMath>
                            </m:oMathPara>
                          </a14:m>
                          <a:endParaRPr lang="en-US" sz="1800" b="1" dirty="0">
                            <a:solidFill>
                              <a:schemeClr val="tx1"/>
                            </a:solidFill>
                            <a:latin typeface="Times New Roman" panose="02020603050405020304" pitchFamily="18" charset="0"/>
                            <a:cs typeface="Times New Roman" panose="02020603050405020304" pitchFamily="18" charset="0"/>
                          </a:endParaRPr>
                        </a:p>
                        <a:p>
                          <a:r>
                            <a:rPr lang="en-US" sz="1800" b="1" dirty="0">
                              <a:solidFill>
                                <a:schemeClr val="tx1"/>
                              </a:solidFill>
                              <a:latin typeface="Times New Roman" panose="02020603050405020304" pitchFamily="18" charset="0"/>
                              <a:cs typeface="Times New Roman" panose="02020603050405020304" pitchFamily="18" charset="0"/>
                            </a:rPr>
                            <a:t> </a:t>
                          </a:r>
                        </a:p>
                        <a:p>
                          <a:pPr/>
                          <a14:m>
                            <m:oMathPara xmlns:m="http://schemas.openxmlformats.org/officeDocument/2006/math">
                              <m:oMathParaPr>
                                <m:jc m:val="centerGroup"/>
                              </m:oMathParaPr>
                              <m:oMath xmlns:m="http://schemas.openxmlformats.org/officeDocument/2006/math">
                                <m:r>
                                  <a:rPr lang="en-US" sz="1800" b="1" i="1">
                                    <a:solidFill>
                                      <a:schemeClr val="tx1"/>
                                    </a:solidFill>
                                    <a:latin typeface="Cambria Math" panose="02040503050406030204" pitchFamily="18" charset="0"/>
                                  </a:rPr>
                                  <m:t>𝜎</m:t>
                                </m:r>
                                <m:r>
                                  <a:rPr lang="en-US" sz="1800" b="1" i="1">
                                    <a:solidFill>
                                      <a:schemeClr val="tx1"/>
                                    </a:solidFill>
                                    <a:latin typeface="Cambria Math" panose="02040503050406030204" pitchFamily="18" charset="0"/>
                                  </a:rPr>
                                  <m:t>𝑚</m:t>
                                </m:r>
                                <m:r>
                                  <a:rPr lang="en-US" sz="1800" b="1" i="1">
                                    <a:solidFill>
                                      <a:schemeClr val="tx1"/>
                                    </a:solidFill>
                                    <a:latin typeface="Cambria Math" panose="02040503050406030204" pitchFamily="18" charset="0"/>
                                  </a:rPr>
                                  <m:t>(</m:t>
                                </m:r>
                                <m:r>
                                  <a:rPr lang="en-US" sz="1800" b="1" i="1">
                                    <a:solidFill>
                                      <a:schemeClr val="tx1"/>
                                    </a:solidFill>
                                    <a:latin typeface="Cambria Math" panose="02040503050406030204" pitchFamily="18" charset="0"/>
                                  </a:rPr>
                                  <m:t>𝐸𝐷</m:t>
                                </m:r>
                                <m:r>
                                  <a:rPr lang="en-US" sz="1800" b="1" i="1">
                                    <a:solidFill>
                                      <a:schemeClr val="tx1"/>
                                    </a:solidFill>
                                    <a:latin typeface="Cambria Math" panose="02040503050406030204" pitchFamily="18" charset="0"/>
                                  </a:rPr>
                                  <m:t>)=</m:t>
                                </m:r>
                                <m:f>
                                  <m:fPr>
                                    <m:ctrlPr>
                                      <a:rPr lang="en-US" sz="1800" b="1" i="1">
                                        <a:solidFill>
                                          <a:schemeClr val="tx1"/>
                                        </a:solidFill>
                                        <a:latin typeface="Cambria Math" panose="02040503050406030204" pitchFamily="18" charset="0"/>
                                      </a:rPr>
                                    </m:ctrlPr>
                                  </m:fPr>
                                  <m:num>
                                    <m:r>
                                      <m:rPr>
                                        <m:sty m:val="p"/>
                                      </m:rPr>
                                      <a:rPr lang="en-US" sz="1800" b="1">
                                        <a:solidFill>
                                          <a:schemeClr val="tx1"/>
                                        </a:solidFill>
                                        <a:latin typeface="Cambria Math" panose="02040503050406030204" pitchFamily="18" charset="0"/>
                                      </a:rPr>
                                      <m:t>M</m:t>
                                    </m:r>
                                    <m:r>
                                      <a:rPr lang="en-US" sz="1800" b="1" i="1">
                                        <a:solidFill>
                                          <a:schemeClr val="tx1"/>
                                        </a:solidFill>
                                        <a:latin typeface="Cambria Math" panose="02040503050406030204" pitchFamily="18" charset="0"/>
                                      </a:rPr>
                                      <m:t>∗</m:t>
                                    </m:r>
                                    <m:r>
                                      <m:rPr>
                                        <m:sty m:val="p"/>
                                      </m:rPr>
                                      <a:rPr lang="en-US" sz="1800" b="1">
                                        <a:solidFill>
                                          <a:schemeClr val="tx1"/>
                                        </a:solidFill>
                                        <a:latin typeface="Cambria Math" panose="02040503050406030204" pitchFamily="18" charset="0"/>
                                      </a:rPr>
                                      <m:t>C</m:t>
                                    </m:r>
                                  </m:num>
                                  <m:den>
                                    <m:r>
                                      <a:rPr lang="en-US" sz="1800" b="1" i="1">
                                        <a:solidFill>
                                          <a:schemeClr val="tx1"/>
                                        </a:solidFill>
                                        <a:latin typeface="Cambria Math" panose="02040503050406030204" pitchFamily="18" charset="0"/>
                                      </a:rPr>
                                      <m:t>𝐼</m:t>
                                    </m:r>
                                  </m:den>
                                </m:f>
                              </m:oMath>
                            </m:oMathPara>
                          </a14:m>
                          <a:endParaRPr lang="en-US" sz="1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1800" b="1" dirty="0" smtClean="0">
                              <a:solidFill>
                                <a:schemeClr val="tx1"/>
                              </a:solidFill>
                              <a:latin typeface="Times New Roman" panose="02020603050405020304" pitchFamily="18" charset="0"/>
                              <a:cs typeface="Times New Roman" panose="02020603050405020304" pitchFamily="18" charset="0"/>
                            </a:rPr>
                            <a:t>M= P* the distance between the force to the center of the body =</a:t>
                          </a:r>
                        </a:p>
                        <a:p>
                          <a:r>
                            <a:rPr lang="en-US" sz="1800" b="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1800" b="1" i="1">
                                  <a:solidFill>
                                    <a:schemeClr val="tx1"/>
                                  </a:solidFill>
                                  <a:latin typeface="Cambria Math" panose="02040503050406030204" pitchFamily="18" charset="0"/>
                                </a:rPr>
                                <m:t>981∗</m:t>
                              </m:r>
                              <m:d>
                                <m:dPr>
                                  <m:ctrlPr>
                                    <a:rPr lang="en-US" sz="1800" b="1" i="1">
                                      <a:solidFill>
                                        <a:schemeClr val="tx1"/>
                                      </a:solidFill>
                                      <a:latin typeface="Cambria Math" panose="02040503050406030204" pitchFamily="18" charset="0"/>
                                    </a:rPr>
                                  </m:ctrlPr>
                                </m:dPr>
                                <m:e>
                                  <m:f>
                                    <m:fPr>
                                      <m:ctrlPr>
                                        <a:rPr lang="en-US" sz="1800" b="1" i="1">
                                          <a:solidFill>
                                            <a:schemeClr val="tx1"/>
                                          </a:solidFill>
                                          <a:latin typeface="Cambria Math" panose="02040503050406030204" pitchFamily="18" charset="0"/>
                                        </a:rPr>
                                      </m:ctrlPr>
                                    </m:fPr>
                                    <m:num>
                                      <m:r>
                                        <a:rPr lang="en-US" sz="1800" b="1">
                                          <a:solidFill>
                                            <a:schemeClr val="tx1"/>
                                          </a:solidFill>
                                          <a:latin typeface="Cambria Math" panose="02040503050406030204" pitchFamily="18" charset="0"/>
                                        </a:rPr>
                                        <m:t>200</m:t>
                                      </m:r>
                                    </m:num>
                                    <m:den>
                                      <m:r>
                                        <a:rPr lang="en-US" sz="1800" b="1" i="1">
                                          <a:solidFill>
                                            <a:schemeClr val="tx1"/>
                                          </a:solidFill>
                                          <a:latin typeface="Cambria Math" panose="02040503050406030204" pitchFamily="18" charset="0"/>
                                        </a:rPr>
                                        <m:t>2</m:t>
                                      </m:r>
                                    </m:den>
                                  </m:f>
                                  <m:r>
                                    <a:rPr lang="en-US" sz="1800" b="1" i="1">
                                      <a:solidFill>
                                        <a:schemeClr val="tx1"/>
                                      </a:solidFill>
                                      <a:latin typeface="Cambria Math" panose="02040503050406030204" pitchFamily="18" charset="0"/>
                                    </a:rPr>
                                    <m:t>−</m:t>
                                  </m:r>
                                  <m:f>
                                    <m:fPr>
                                      <m:ctrlPr>
                                        <a:rPr lang="en-US" sz="1800" b="1" i="1">
                                          <a:solidFill>
                                            <a:schemeClr val="tx1"/>
                                          </a:solidFill>
                                          <a:latin typeface="Cambria Math" panose="02040503050406030204" pitchFamily="18" charset="0"/>
                                        </a:rPr>
                                      </m:ctrlPr>
                                    </m:fPr>
                                    <m:num>
                                      <m:r>
                                        <a:rPr lang="en-US" sz="1800" b="1" i="1">
                                          <a:solidFill>
                                            <a:schemeClr val="tx1"/>
                                          </a:solidFill>
                                          <a:latin typeface="Cambria Math" panose="02040503050406030204" pitchFamily="18" charset="0"/>
                                        </a:rPr>
                                        <m:t>40</m:t>
                                      </m:r>
                                    </m:num>
                                    <m:den>
                                      <m:r>
                                        <a:rPr lang="en-US" sz="1800" b="1" i="1">
                                          <a:solidFill>
                                            <a:schemeClr val="tx1"/>
                                          </a:solidFill>
                                          <a:latin typeface="Cambria Math" panose="02040503050406030204" pitchFamily="18" charset="0"/>
                                        </a:rPr>
                                        <m:t>2</m:t>
                                      </m:r>
                                    </m:den>
                                  </m:f>
                                </m:e>
                              </m:d>
                              <m:r>
                                <a:rPr lang="en-US" sz="1800" b="1" i="1">
                                  <a:solidFill>
                                    <a:schemeClr val="tx1"/>
                                  </a:solidFill>
                                  <a:latin typeface="Cambria Math" panose="02040503050406030204" pitchFamily="18" charset="0"/>
                                </a:rPr>
                                <m:t>=117.71∗</m:t>
                              </m:r>
                              <m:sSup>
                                <m:sSupPr>
                                  <m:ctrlPr>
                                    <a:rPr lang="en-US" sz="1800" b="1" i="1">
                                      <a:solidFill>
                                        <a:schemeClr val="tx1"/>
                                      </a:solidFill>
                                      <a:latin typeface="Cambria Math" panose="02040503050406030204" pitchFamily="18" charset="0"/>
                                    </a:rPr>
                                  </m:ctrlPr>
                                </m:sSupPr>
                                <m:e>
                                  <m:r>
                                    <a:rPr lang="en-US" sz="1800" b="1" i="1">
                                      <a:solidFill>
                                        <a:schemeClr val="tx1"/>
                                      </a:solidFill>
                                      <a:latin typeface="Cambria Math" panose="02040503050406030204" pitchFamily="18" charset="0"/>
                                    </a:rPr>
                                    <m:t>10</m:t>
                                  </m:r>
                                </m:e>
                                <m:sup>
                                  <m:r>
                                    <a:rPr lang="en-US" sz="1800" b="1" i="1">
                                      <a:solidFill>
                                        <a:schemeClr val="tx1"/>
                                      </a:solidFill>
                                      <a:latin typeface="Cambria Math" panose="02040503050406030204" pitchFamily="18" charset="0"/>
                                    </a:rPr>
                                    <m:t>3</m:t>
                                  </m:r>
                                </m:sup>
                              </m:sSup>
                              <m:r>
                                <a:rPr lang="en-US" sz="1800" b="1" i="1">
                                  <a:solidFill>
                                    <a:schemeClr val="tx1"/>
                                  </a:solidFill>
                                  <a:latin typeface="Cambria Math" panose="02040503050406030204" pitchFamily="18" charset="0"/>
                                </a:rPr>
                                <m:t> </m:t>
                              </m:r>
                              <m:r>
                                <a:rPr lang="en-US" sz="1800" b="1" i="1">
                                  <a:solidFill>
                                    <a:schemeClr val="tx1"/>
                                  </a:solidFill>
                                  <a:latin typeface="Cambria Math" panose="02040503050406030204" pitchFamily="18" charset="0"/>
                                </a:rPr>
                                <m:t>𝑁</m:t>
                              </m:r>
                              <m:r>
                                <a:rPr lang="en-US" sz="1800" b="1" i="1">
                                  <a:solidFill>
                                    <a:schemeClr val="tx1"/>
                                  </a:solidFill>
                                  <a:latin typeface="Cambria Math" panose="02040503050406030204" pitchFamily="18" charset="0"/>
                                </a:rPr>
                                <m:t>.</m:t>
                              </m:r>
                              <m:r>
                                <a:rPr lang="en-US" sz="1800" b="1" i="1">
                                  <a:solidFill>
                                    <a:schemeClr val="tx1"/>
                                  </a:solidFill>
                                  <a:latin typeface="Cambria Math" panose="02040503050406030204" pitchFamily="18" charset="0"/>
                                </a:rPr>
                                <m:t>𝑚𝑚</m:t>
                              </m:r>
                            </m:oMath>
                          </a14:m>
                          <a:endParaRPr lang="en-US" sz="1800" b="1" dirty="0">
                            <a:solidFill>
                              <a:schemeClr val="tx1"/>
                            </a:solidFill>
                            <a:latin typeface="Times New Roman" panose="02020603050405020304" pitchFamily="18" charset="0"/>
                            <a:cs typeface="Times New Roman" panose="02020603050405020304" pitchFamily="18" charset="0"/>
                          </a:endParaRPr>
                        </a:p>
                        <a:p>
                          <a:r>
                            <a:rPr lang="en-US" sz="1800" b="1" dirty="0">
                              <a:solidFill>
                                <a:schemeClr val="tx1"/>
                              </a:solidFill>
                              <a:latin typeface="Times New Roman" panose="02020603050405020304" pitchFamily="18" charset="0"/>
                              <a:cs typeface="Times New Roman" panose="02020603050405020304" pitchFamily="18" charset="0"/>
                            </a:rPr>
                            <a:t> </a:t>
                          </a:r>
                        </a:p>
                        <a:p>
                          <a:r>
                            <a:rPr lang="en-US" sz="1800" b="1" dirty="0" err="1">
                              <a:solidFill>
                                <a:schemeClr val="tx1"/>
                              </a:solidFill>
                              <a:latin typeface="Times New Roman" panose="02020603050405020304" pitchFamily="18" charset="0"/>
                              <a:cs typeface="Times New Roman" panose="02020603050405020304" pitchFamily="18" charset="0"/>
                            </a:rPr>
                            <a:t>Cx</a:t>
                          </a:r>
                          <a:r>
                            <a:rPr lang="en-US" sz="1800" b="1" dirty="0">
                              <a:solidFill>
                                <a:schemeClr val="tx1"/>
                              </a:solidFill>
                              <a:latin typeface="Times New Roman" panose="02020603050405020304" pitchFamily="18" charset="0"/>
                              <a:cs typeface="Times New Roman" panose="02020603050405020304" pitchFamily="18" charset="0"/>
                            </a:rPr>
                            <a:t>= 40/2 = 20 mm </a:t>
                          </a:r>
                        </a:p>
                        <a:p>
                          <a:r>
                            <a:rPr lang="en-US" sz="1800" b="1" dirty="0" err="1">
                              <a:solidFill>
                                <a:schemeClr val="tx1"/>
                              </a:solidFill>
                              <a:latin typeface="Times New Roman" panose="02020603050405020304" pitchFamily="18" charset="0"/>
                              <a:cs typeface="Times New Roman" panose="02020603050405020304" pitchFamily="18" charset="0"/>
                            </a:rPr>
                            <a:t>Iy</a:t>
                          </a:r>
                          <a:r>
                            <a:rPr lang="en-US" sz="1800" b="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d>
                                <m:dPr>
                                  <m:ctrlPr>
                                    <a:rPr lang="en-US" sz="1800" b="1" i="1">
                                      <a:solidFill>
                                        <a:schemeClr val="tx1"/>
                                      </a:solidFill>
                                      <a:latin typeface="Cambria Math" panose="02040503050406030204" pitchFamily="18" charset="0"/>
                                    </a:rPr>
                                  </m:ctrlPr>
                                </m:dPr>
                                <m:e>
                                  <m:f>
                                    <m:fPr>
                                      <m:ctrlPr>
                                        <a:rPr lang="en-US" sz="1800" b="1" i="1">
                                          <a:solidFill>
                                            <a:schemeClr val="tx1"/>
                                          </a:solidFill>
                                          <a:latin typeface="Cambria Math" panose="02040503050406030204" pitchFamily="18" charset="0"/>
                                        </a:rPr>
                                      </m:ctrlPr>
                                    </m:fPr>
                                    <m:num>
                                      <m:r>
                                        <a:rPr lang="en-US" sz="1800" b="1">
                                          <a:solidFill>
                                            <a:schemeClr val="tx1"/>
                                          </a:solidFill>
                                          <a:latin typeface="Cambria Math" panose="02040503050406030204" pitchFamily="18" charset="0"/>
                                        </a:rPr>
                                        <m:t>60</m:t>
                                      </m:r>
                                      <m:r>
                                        <a:rPr lang="en-US" sz="1800" b="1" i="1">
                                          <a:solidFill>
                                            <a:schemeClr val="tx1"/>
                                          </a:solidFill>
                                          <a:latin typeface="Cambria Math" panose="02040503050406030204" pitchFamily="18" charset="0"/>
                                        </a:rPr>
                                        <m:t>∗</m:t>
                                      </m:r>
                                      <m:sSup>
                                        <m:sSupPr>
                                          <m:ctrlPr>
                                            <a:rPr lang="en-US" sz="1800" b="1" i="1">
                                              <a:solidFill>
                                                <a:schemeClr val="tx1"/>
                                              </a:solidFill>
                                              <a:latin typeface="Cambria Math" panose="02040503050406030204" pitchFamily="18" charset="0"/>
                                            </a:rPr>
                                          </m:ctrlPr>
                                        </m:sSupPr>
                                        <m:e>
                                          <m:r>
                                            <a:rPr lang="en-US" sz="1800" b="1">
                                              <a:solidFill>
                                                <a:schemeClr val="tx1"/>
                                              </a:solidFill>
                                              <a:latin typeface="Cambria Math" panose="02040503050406030204" pitchFamily="18" charset="0"/>
                                            </a:rPr>
                                            <m:t>40</m:t>
                                          </m:r>
                                        </m:e>
                                        <m:sup>
                                          <m:r>
                                            <a:rPr lang="en-US" sz="1800" b="1">
                                              <a:solidFill>
                                                <a:schemeClr val="tx1"/>
                                              </a:solidFill>
                                              <a:latin typeface="Cambria Math" panose="02040503050406030204" pitchFamily="18" charset="0"/>
                                            </a:rPr>
                                            <m:t>3</m:t>
                                          </m:r>
                                        </m:sup>
                                      </m:sSup>
                                    </m:num>
                                    <m:den>
                                      <m:r>
                                        <a:rPr lang="en-US" sz="1800" b="1" i="1">
                                          <a:solidFill>
                                            <a:schemeClr val="tx1"/>
                                          </a:solidFill>
                                          <a:latin typeface="Cambria Math" panose="02040503050406030204" pitchFamily="18" charset="0"/>
                                        </a:rPr>
                                        <m:t>12</m:t>
                                      </m:r>
                                    </m:den>
                                  </m:f>
                                  <m:r>
                                    <a:rPr lang="en-US" sz="1800" b="1" i="1">
                                      <a:solidFill>
                                        <a:schemeClr val="tx1"/>
                                      </a:solidFill>
                                      <a:latin typeface="Cambria Math" panose="02040503050406030204" pitchFamily="18" charset="0"/>
                                    </a:rPr>
                                    <m:t>−</m:t>
                                  </m:r>
                                  <m:f>
                                    <m:fPr>
                                      <m:ctrlPr>
                                        <a:rPr lang="en-US" sz="1800" b="1" i="1">
                                          <a:solidFill>
                                            <a:schemeClr val="tx1"/>
                                          </a:solidFill>
                                          <a:latin typeface="Cambria Math" panose="02040503050406030204" pitchFamily="18" charset="0"/>
                                        </a:rPr>
                                      </m:ctrlPr>
                                    </m:fPr>
                                    <m:num>
                                      <m:r>
                                        <a:rPr lang="en-US" sz="1800" b="1" i="1">
                                          <a:solidFill>
                                            <a:schemeClr val="tx1"/>
                                          </a:solidFill>
                                          <a:latin typeface="Cambria Math" panose="02040503050406030204" pitchFamily="18" charset="0"/>
                                        </a:rPr>
                                        <m:t>54.2∗</m:t>
                                      </m:r>
                                      <m:sSup>
                                        <m:sSupPr>
                                          <m:ctrlPr>
                                            <a:rPr lang="en-US" sz="1800" b="1" i="1">
                                              <a:solidFill>
                                                <a:schemeClr val="tx1"/>
                                              </a:solidFill>
                                              <a:latin typeface="Cambria Math" panose="02040503050406030204" pitchFamily="18" charset="0"/>
                                            </a:rPr>
                                          </m:ctrlPr>
                                        </m:sSupPr>
                                        <m:e>
                                          <m:r>
                                            <a:rPr lang="en-US" sz="1800" b="1" i="1">
                                              <a:solidFill>
                                                <a:schemeClr val="tx1"/>
                                              </a:solidFill>
                                              <a:latin typeface="Cambria Math" panose="02040503050406030204" pitchFamily="18" charset="0"/>
                                            </a:rPr>
                                            <m:t>34.20</m:t>
                                          </m:r>
                                        </m:e>
                                        <m:sup>
                                          <m:r>
                                            <a:rPr lang="en-US" sz="1800" b="1" i="1">
                                              <a:solidFill>
                                                <a:schemeClr val="tx1"/>
                                              </a:solidFill>
                                              <a:latin typeface="Cambria Math" panose="02040503050406030204" pitchFamily="18" charset="0"/>
                                            </a:rPr>
                                            <m:t>3</m:t>
                                          </m:r>
                                        </m:sup>
                                      </m:sSup>
                                    </m:num>
                                    <m:den>
                                      <m:r>
                                        <a:rPr lang="en-US" sz="1800" b="1" i="1">
                                          <a:solidFill>
                                            <a:schemeClr val="tx1"/>
                                          </a:solidFill>
                                          <a:latin typeface="Cambria Math" panose="02040503050406030204" pitchFamily="18" charset="0"/>
                                        </a:rPr>
                                        <m:t>12</m:t>
                                      </m:r>
                                    </m:den>
                                  </m:f>
                                </m:e>
                              </m:d>
                              <m:r>
                                <a:rPr lang="en-US" sz="1800" b="1" i="1">
                                  <a:solidFill>
                                    <a:schemeClr val="tx1"/>
                                  </a:solidFill>
                                  <a:latin typeface="Cambria Math" panose="02040503050406030204" pitchFamily="18" charset="0"/>
                                </a:rPr>
                                <m:t>=139.3∗</m:t>
                              </m:r>
                              <m:sSup>
                                <m:sSupPr>
                                  <m:ctrlPr>
                                    <a:rPr lang="en-US" sz="1800" b="1" i="1">
                                      <a:solidFill>
                                        <a:schemeClr val="tx1"/>
                                      </a:solidFill>
                                      <a:latin typeface="Cambria Math" panose="02040503050406030204" pitchFamily="18" charset="0"/>
                                    </a:rPr>
                                  </m:ctrlPr>
                                </m:sSupPr>
                                <m:e>
                                  <m:r>
                                    <a:rPr lang="en-US" sz="1800" b="1" i="1">
                                      <a:solidFill>
                                        <a:schemeClr val="tx1"/>
                                      </a:solidFill>
                                      <a:latin typeface="Cambria Math" panose="02040503050406030204" pitchFamily="18" charset="0"/>
                                    </a:rPr>
                                    <m:t>10</m:t>
                                  </m:r>
                                </m:e>
                                <m:sup>
                                  <m:r>
                                    <a:rPr lang="en-US" sz="1800" b="1" i="1">
                                      <a:solidFill>
                                        <a:schemeClr val="tx1"/>
                                      </a:solidFill>
                                      <a:latin typeface="Cambria Math" panose="02040503050406030204" pitchFamily="18" charset="0"/>
                                    </a:rPr>
                                    <m:t>3 </m:t>
                                  </m:r>
                                </m:sup>
                              </m:sSup>
                              <m:r>
                                <a:rPr lang="en-US" sz="1800" b="1" i="1">
                                  <a:solidFill>
                                    <a:schemeClr val="tx1"/>
                                  </a:solidFill>
                                  <a:latin typeface="Cambria Math" panose="02040503050406030204" pitchFamily="18" charset="0"/>
                                </a:rPr>
                                <m:t> </m:t>
                              </m:r>
                              <m:r>
                                <a:rPr lang="en-US" sz="1800" b="1" i="1">
                                  <a:solidFill>
                                    <a:schemeClr val="tx1"/>
                                  </a:solidFill>
                                  <a:latin typeface="Cambria Math" panose="02040503050406030204" pitchFamily="18" charset="0"/>
                                </a:rPr>
                                <m:t>𝑚</m:t>
                              </m:r>
                              <m:sSup>
                                <m:sSupPr>
                                  <m:ctrlPr>
                                    <a:rPr lang="en-US" sz="1800" b="1" i="1">
                                      <a:solidFill>
                                        <a:schemeClr val="tx1"/>
                                      </a:solidFill>
                                      <a:latin typeface="Cambria Math" panose="02040503050406030204" pitchFamily="18" charset="0"/>
                                    </a:rPr>
                                  </m:ctrlPr>
                                </m:sSupPr>
                                <m:e>
                                  <m:r>
                                    <a:rPr lang="en-US" sz="1800" b="1" i="1">
                                      <a:solidFill>
                                        <a:schemeClr val="tx1"/>
                                      </a:solidFill>
                                      <a:latin typeface="Cambria Math" panose="02040503050406030204" pitchFamily="18" charset="0"/>
                                    </a:rPr>
                                    <m:t>𝑚</m:t>
                                  </m:r>
                                </m:e>
                                <m:sup>
                                  <m:r>
                                    <a:rPr lang="en-US" sz="1800" b="1" i="1">
                                      <a:solidFill>
                                        <a:schemeClr val="tx1"/>
                                      </a:solidFill>
                                      <a:latin typeface="Cambria Math" panose="02040503050406030204" pitchFamily="18" charset="0"/>
                                    </a:rPr>
                                    <m:t>4</m:t>
                                  </m:r>
                                </m:sup>
                              </m:sSup>
                            </m:oMath>
                          </a14:m>
                          <a:endParaRPr lang="en-US" sz="1800" b="1" dirty="0">
                            <a:solidFill>
                              <a:schemeClr val="tx1"/>
                            </a:solidFill>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1800" b="1" i="1">
                                    <a:solidFill>
                                      <a:schemeClr val="tx1"/>
                                    </a:solidFill>
                                    <a:latin typeface="Cambria Math" panose="02040503050406030204" pitchFamily="18" charset="0"/>
                                  </a:rPr>
                                  <m:t>𝜎</m:t>
                                </m:r>
                                <m:r>
                                  <a:rPr lang="en-US" sz="1800" b="1" i="1">
                                    <a:solidFill>
                                      <a:schemeClr val="tx1"/>
                                    </a:solidFill>
                                    <a:latin typeface="Cambria Math" panose="02040503050406030204" pitchFamily="18" charset="0"/>
                                  </a:rPr>
                                  <m:t>𝑚</m:t>
                                </m:r>
                                <m:d>
                                  <m:dPr>
                                    <m:ctrlPr>
                                      <a:rPr lang="en-US" sz="1800" b="1" i="1">
                                        <a:solidFill>
                                          <a:schemeClr val="tx1"/>
                                        </a:solidFill>
                                        <a:latin typeface="Cambria Math" panose="02040503050406030204" pitchFamily="18" charset="0"/>
                                      </a:rPr>
                                    </m:ctrlPr>
                                  </m:dPr>
                                  <m:e>
                                    <m:r>
                                      <a:rPr lang="en-US" sz="1800" b="1" i="1">
                                        <a:solidFill>
                                          <a:schemeClr val="tx1"/>
                                        </a:solidFill>
                                        <a:latin typeface="Cambria Math" panose="02040503050406030204" pitchFamily="18" charset="0"/>
                                      </a:rPr>
                                      <m:t>𝐸𝐷</m:t>
                                    </m:r>
                                  </m:e>
                                </m:d>
                                <m:r>
                                  <a:rPr lang="en-US" sz="1800" b="1" i="1">
                                    <a:solidFill>
                                      <a:schemeClr val="tx1"/>
                                    </a:solidFill>
                                    <a:latin typeface="Cambria Math" panose="02040503050406030204" pitchFamily="18" charset="0"/>
                                  </a:rPr>
                                  <m:t>=</m:t>
                                </m:r>
                                <m:f>
                                  <m:fPr>
                                    <m:ctrlPr>
                                      <a:rPr lang="en-US" sz="1800" b="1" i="1">
                                        <a:solidFill>
                                          <a:schemeClr val="tx1"/>
                                        </a:solidFill>
                                        <a:latin typeface="Cambria Math" panose="02040503050406030204" pitchFamily="18" charset="0"/>
                                      </a:rPr>
                                    </m:ctrlPr>
                                  </m:fPr>
                                  <m:num>
                                    <m:r>
                                      <a:rPr lang="en-US" sz="1800" b="1" i="1">
                                        <a:solidFill>
                                          <a:schemeClr val="tx1"/>
                                        </a:solidFill>
                                        <a:latin typeface="Cambria Math" panose="02040503050406030204" pitchFamily="18" charset="0"/>
                                      </a:rPr>
                                      <m:t>117.71∗</m:t>
                                    </m:r>
                                    <m:sSup>
                                      <m:sSupPr>
                                        <m:ctrlPr>
                                          <a:rPr lang="en-US" sz="1800" b="1" i="1">
                                            <a:solidFill>
                                              <a:schemeClr val="tx1"/>
                                            </a:solidFill>
                                            <a:latin typeface="Cambria Math" panose="02040503050406030204" pitchFamily="18" charset="0"/>
                                          </a:rPr>
                                        </m:ctrlPr>
                                      </m:sSupPr>
                                      <m:e>
                                        <m:r>
                                          <a:rPr lang="en-US" sz="1800" b="1" i="1">
                                            <a:solidFill>
                                              <a:schemeClr val="tx1"/>
                                            </a:solidFill>
                                            <a:latin typeface="Cambria Math" panose="02040503050406030204" pitchFamily="18" charset="0"/>
                                          </a:rPr>
                                          <m:t>10</m:t>
                                        </m:r>
                                      </m:e>
                                      <m:sup>
                                        <m:r>
                                          <a:rPr lang="en-US" sz="1800" b="1" i="1">
                                            <a:solidFill>
                                              <a:schemeClr val="tx1"/>
                                            </a:solidFill>
                                            <a:latin typeface="Cambria Math" panose="02040503050406030204" pitchFamily="18" charset="0"/>
                                          </a:rPr>
                                          <m:t>3</m:t>
                                        </m:r>
                                      </m:sup>
                                    </m:sSup>
                                    <m:r>
                                      <a:rPr lang="en-US" sz="1800" b="1" i="1">
                                        <a:solidFill>
                                          <a:schemeClr val="tx1"/>
                                        </a:solidFill>
                                        <a:latin typeface="Cambria Math" panose="02040503050406030204" pitchFamily="18" charset="0"/>
                                      </a:rPr>
                                      <m:t>∗</m:t>
                                    </m:r>
                                    <m:r>
                                      <a:rPr lang="en-US" sz="1800" b="1">
                                        <a:solidFill>
                                          <a:schemeClr val="tx1"/>
                                        </a:solidFill>
                                        <a:latin typeface="Cambria Math" panose="02040503050406030204" pitchFamily="18" charset="0"/>
                                      </a:rPr>
                                      <m:t>20</m:t>
                                    </m:r>
                                  </m:num>
                                  <m:den>
                                    <m:r>
                                      <a:rPr lang="en-US" sz="1800" b="1" i="1">
                                        <a:solidFill>
                                          <a:schemeClr val="tx1"/>
                                        </a:solidFill>
                                        <a:latin typeface="Cambria Math" panose="02040503050406030204" pitchFamily="18" charset="0"/>
                                      </a:rPr>
                                      <m:t>139.3∗</m:t>
                                    </m:r>
                                    <m:sSup>
                                      <m:sSupPr>
                                        <m:ctrlPr>
                                          <a:rPr lang="en-US" sz="1800" b="1" i="1">
                                            <a:solidFill>
                                              <a:schemeClr val="tx1"/>
                                            </a:solidFill>
                                            <a:latin typeface="Cambria Math" panose="02040503050406030204" pitchFamily="18" charset="0"/>
                                          </a:rPr>
                                        </m:ctrlPr>
                                      </m:sSupPr>
                                      <m:e>
                                        <m:r>
                                          <a:rPr lang="en-US" sz="1800" b="1" i="1">
                                            <a:solidFill>
                                              <a:schemeClr val="tx1"/>
                                            </a:solidFill>
                                            <a:latin typeface="Cambria Math" panose="02040503050406030204" pitchFamily="18" charset="0"/>
                                          </a:rPr>
                                          <m:t>10</m:t>
                                        </m:r>
                                      </m:e>
                                      <m:sup>
                                        <m:r>
                                          <a:rPr lang="en-US" sz="1800" b="1" i="1">
                                            <a:solidFill>
                                              <a:schemeClr val="tx1"/>
                                            </a:solidFill>
                                            <a:latin typeface="Cambria Math" panose="02040503050406030204" pitchFamily="18" charset="0"/>
                                          </a:rPr>
                                          <m:t>3 </m:t>
                                        </m:r>
                                      </m:sup>
                                    </m:sSup>
                                  </m:den>
                                </m:f>
                                <m:r>
                                  <a:rPr lang="en-US" sz="1800" b="1">
                                    <a:solidFill>
                                      <a:schemeClr val="tx1"/>
                                    </a:solidFill>
                                    <a:latin typeface="Cambria Math" panose="02040503050406030204" pitchFamily="18" charset="0"/>
                                  </a:rPr>
                                  <m:t>=16.96 </m:t>
                                </m:r>
                                <m:r>
                                  <m:rPr>
                                    <m:sty m:val="p"/>
                                  </m:rPr>
                                  <a:rPr lang="en-US" sz="1800" b="1">
                                    <a:solidFill>
                                      <a:schemeClr val="tx1"/>
                                    </a:solidFill>
                                    <a:latin typeface="Cambria Math" panose="02040503050406030204" pitchFamily="18" charset="0"/>
                                  </a:rPr>
                                  <m:t>MPa</m:t>
                                </m:r>
                                <m:r>
                                  <a:rPr lang="en-US" sz="1800" b="1">
                                    <a:solidFill>
                                      <a:schemeClr val="tx1"/>
                                    </a:solidFill>
                                    <a:latin typeface="Cambria Math" panose="02040503050406030204" pitchFamily="18" charset="0"/>
                                  </a:rPr>
                                  <m:t> </m:t>
                                </m:r>
                              </m:oMath>
                            </m:oMathPara>
                          </a14:m>
                          <a:endParaRPr lang="en-US" sz="1800" b="1" dirty="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endParaRPr>
                        </a:p>
                        <a:p>
                          <a:r>
                            <a:rPr lang="en-US" b="1" dirty="0" smtClean="0">
                              <a:solidFill>
                                <a:schemeClr val="tx1"/>
                              </a:solidFill>
                            </a:rPr>
                            <a:t>Eccentric </a:t>
                          </a:r>
                          <a:r>
                            <a:rPr lang="en-US" b="1" dirty="0">
                              <a:solidFill>
                                <a:schemeClr val="tx1"/>
                              </a:solidFill>
                            </a:rPr>
                            <a:t>loading:</a:t>
                          </a:r>
                        </a:p>
                        <a:p>
                          <a:r>
                            <a:rPr lang="en-US" b="1" dirty="0">
                              <a:solidFill>
                                <a:schemeClr val="tx1"/>
                              </a:solidFill>
                            </a:rPr>
                            <a:t>-Due to tension condition: </a:t>
                          </a:r>
                        </a:p>
                        <a:p>
                          <a14:m>
                            <m:oMath xmlns:m="http://schemas.openxmlformats.org/officeDocument/2006/math">
                              <m:r>
                                <a:rPr lang="en-US" b="1" i="1">
                                  <a:solidFill>
                                    <a:schemeClr val="tx1"/>
                                  </a:solidFill>
                                  <a:latin typeface="Cambria Math" panose="02040503050406030204" pitchFamily="18" charset="0"/>
                                </a:rPr>
                                <m:t>𝜎</m:t>
                              </m:r>
                              <m:r>
                                <a:rPr lang="en-US" b="1" i="1">
                                  <a:solidFill>
                                    <a:schemeClr val="tx1"/>
                                  </a:solidFill>
                                  <a:latin typeface="Cambria Math" panose="02040503050406030204" pitchFamily="18" charset="0"/>
                                </a:rPr>
                                <m:t>=</m:t>
                              </m:r>
                              <m:f>
                                <m:fPr>
                                  <m:ctrlPr>
                                    <a:rPr lang="en-US" b="1" i="1">
                                      <a:solidFill>
                                        <a:schemeClr val="tx1"/>
                                      </a:solidFill>
                                      <a:latin typeface="Cambria Math" panose="02040503050406030204" pitchFamily="18" charset="0"/>
                                    </a:rPr>
                                  </m:ctrlPr>
                                </m:fPr>
                                <m:num>
                                  <m:r>
                                    <a:rPr lang="en-US" b="1" i="1">
                                      <a:solidFill>
                                        <a:schemeClr val="tx1"/>
                                      </a:solidFill>
                                      <a:latin typeface="Cambria Math" panose="02040503050406030204" pitchFamily="18" charset="0"/>
                                    </a:rPr>
                                    <m:t>𝑃</m:t>
                                  </m:r>
                                </m:num>
                                <m:den>
                                  <m:r>
                                    <a:rPr lang="en-US" b="1" i="1">
                                      <a:solidFill>
                                        <a:schemeClr val="tx1"/>
                                      </a:solidFill>
                                      <a:latin typeface="Cambria Math" panose="02040503050406030204" pitchFamily="18" charset="0"/>
                                    </a:rPr>
                                    <m:t>𝐴</m:t>
                                  </m:r>
                                </m:den>
                              </m:f>
                              <m:r>
                                <a:rPr lang="en-US" b="1" i="1">
                                  <a:solidFill>
                                    <a:schemeClr val="tx1"/>
                                  </a:solidFill>
                                  <a:latin typeface="Cambria Math" panose="02040503050406030204" pitchFamily="18" charset="0"/>
                                </a:rPr>
                                <m:t>+</m:t>
                              </m:r>
                              <m:f>
                                <m:fPr>
                                  <m:ctrlPr>
                                    <a:rPr lang="en-US" b="1" i="1">
                                      <a:solidFill>
                                        <a:schemeClr val="tx1"/>
                                      </a:solidFill>
                                      <a:latin typeface="Cambria Math" panose="02040503050406030204" pitchFamily="18" charset="0"/>
                                    </a:rPr>
                                  </m:ctrlPr>
                                </m:fPr>
                                <m:num>
                                  <m:r>
                                    <a:rPr lang="en-US" b="1" i="1">
                                      <a:solidFill>
                                        <a:schemeClr val="tx1"/>
                                      </a:solidFill>
                                      <a:latin typeface="Cambria Math" panose="02040503050406030204" pitchFamily="18" charset="0"/>
                                    </a:rPr>
                                    <m:t>𝑀</m:t>
                                  </m:r>
                                  <m:r>
                                    <a:rPr lang="en-US" b="1"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𝐶</m:t>
                                  </m:r>
                                </m:num>
                                <m:den>
                                  <m:r>
                                    <a:rPr lang="en-US" b="1" i="1">
                                      <a:solidFill>
                                        <a:schemeClr val="tx1"/>
                                      </a:solidFill>
                                      <a:latin typeface="Cambria Math" panose="02040503050406030204" pitchFamily="18" charset="0"/>
                                    </a:rPr>
                                    <m:t>𝐼</m:t>
                                  </m:r>
                                </m:den>
                              </m:f>
                            </m:oMath>
                          </a14:m>
                          <a:r>
                            <a:rPr lang="en-US" b="1" dirty="0">
                              <a:solidFill>
                                <a:schemeClr val="tx1"/>
                              </a:solidFill>
                            </a:rPr>
                            <a:t> = 1.8 + 38.02 = 39.82 MPa </a:t>
                          </a:r>
                        </a:p>
                        <a:p>
                          <a:r>
                            <a:rPr lang="en-US" b="1" dirty="0">
                              <a:solidFill>
                                <a:schemeClr val="tx1"/>
                              </a:solidFill>
                            </a:rPr>
                            <a:t> </a:t>
                          </a:r>
                        </a:p>
                        <a:p>
                          <a:r>
                            <a:rPr lang="en-US" b="1" dirty="0">
                              <a:solidFill>
                                <a:schemeClr val="tx1"/>
                              </a:solidFill>
                            </a:rPr>
                            <a:t>Due to compression loading:</a:t>
                          </a:r>
                        </a:p>
                        <a:p>
                          <a14:m>
                            <m:oMath xmlns:m="http://schemas.openxmlformats.org/officeDocument/2006/math">
                              <m:r>
                                <a:rPr lang="en-US" b="1" i="1">
                                  <a:solidFill>
                                    <a:schemeClr val="tx1"/>
                                  </a:solidFill>
                                  <a:latin typeface="Cambria Math" panose="02040503050406030204" pitchFamily="18" charset="0"/>
                                </a:rPr>
                                <m:t>𝜎</m:t>
                              </m:r>
                              <m:r>
                                <a:rPr lang="en-US" b="1" i="1">
                                  <a:solidFill>
                                    <a:schemeClr val="tx1"/>
                                  </a:solidFill>
                                  <a:latin typeface="Cambria Math" panose="02040503050406030204" pitchFamily="18" charset="0"/>
                                </a:rPr>
                                <m:t>=</m:t>
                              </m:r>
                              <m:f>
                                <m:fPr>
                                  <m:ctrlPr>
                                    <a:rPr lang="en-US" b="1" i="1">
                                      <a:solidFill>
                                        <a:schemeClr val="tx1"/>
                                      </a:solidFill>
                                      <a:latin typeface="Cambria Math" panose="02040503050406030204" pitchFamily="18" charset="0"/>
                                    </a:rPr>
                                  </m:ctrlPr>
                                </m:fPr>
                                <m:num>
                                  <m:r>
                                    <a:rPr lang="en-US" b="1" i="1">
                                      <a:solidFill>
                                        <a:schemeClr val="tx1"/>
                                      </a:solidFill>
                                      <a:latin typeface="Cambria Math" panose="02040503050406030204" pitchFamily="18" charset="0"/>
                                    </a:rPr>
                                    <m:t>𝑃</m:t>
                                  </m:r>
                                </m:num>
                                <m:den>
                                  <m:r>
                                    <a:rPr lang="en-US" b="1" i="1">
                                      <a:solidFill>
                                        <a:schemeClr val="tx1"/>
                                      </a:solidFill>
                                      <a:latin typeface="Cambria Math" panose="02040503050406030204" pitchFamily="18" charset="0"/>
                                    </a:rPr>
                                    <m:t>𝐴</m:t>
                                  </m:r>
                                </m:den>
                              </m:f>
                              <m:r>
                                <a:rPr lang="en-US" b="1" i="1">
                                  <a:solidFill>
                                    <a:schemeClr val="tx1"/>
                                  </a:solidFill>
                                  <a:latin typeface="Cambria Math" panose="02040503050406030204" pitchFamily="18" charset="0"/>
                                </a:rPr>
                                <m:t>−</m:t>
                              </m:r>
                              <m:f>
                                <m:fPr>
                                  <m:ctrlPr>
                                    <a:rPr lang="en-US" b="1" i="1">
                                      <a:solidFill>
                                        <a:schemeClr val="tx1"/>
                                      </a:solidFill>
                                      <a:latin typeface="Cambria Math" panose="02040503050406030204" pitchFamily="18" charset="0"/>
                                    </a:rPr>
                                  </m:ctrlPr>
                                </m:fPr>
                                <m:num>
                                  <m:r>
                                    <a:rPr lang="en-US" b="1" i="1">
                                      <a:solidFill>
                                        <a:schemeClr val="tx1"/>
                                      </a:solidFill>
                                      <a:latin typeface="Cambria Math" panose="02040503050406030204" pitchFamily="18" charset="0"/>
                                    </a:rPr>
                                    <m:t>𝑀</m:t>
                                  </m:r>
                                  <m:r>
                                    <a:rPr lang="en-US" b="1"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𝐶</m:t>
                                  </m:r>
                                </m:num>
                                <m:den>
                                  <m:r>
                                    <a:rPr lang="en-US" b="1" i="1">
                                      <a:solidFill>
                                        <a:schemeClr val="tx1"/>
                                      </a:solidFill>
                                      <a:latin typeface="Cambria Math" panose="02040503050406030204" pitchFamily="18" charset="0"/>
                                    </a:rPr>
                                    <m:t>𝐼</m:t>
                                  </m:r>
                                </m:den>
                              </m:f>
                            </m:oMath>
                          </a14:m>
                          <a:r>
                            <a:rPr lang="en-US" b="1" dirty="0">
                              <a:solidFill>
                                <a:schemeClr val="tx1"/>
                              </a:solidFill>
                            </a:rPr>
                            <a:t> = 1.8 - 38.02 = -36.22 MPa </a:t>
                          </a:r>
                          <a:endParaRPr lang="en-US" b="1" dirty="0" smtClean="0">
                            <a:solidFill>
                              <a:schemeClr val="tx1"/>
                            </a:solidFill>
                          </a:endParaRPr>
                        </a:p>
                        <a:p>
                          <a:r>
                            <a:rPr lang="en-US" b="1" dirty="0" smtClean="0">
                              <a:solidFill>
                                <a:schemeClr val="tx1"/>
                              </a:solidFill>
                            </a:rPr>
                            <a:t>Maximum </a:t>
                          </a:r>
                          <a:r>
                            <a:rPr lang="en-US" b="1" dirty="0">
                              <a:solidFill>
                                <a:schemeClr val="tx1"/>
                              </a:solidFill>
                            </a:rPr>
                            <a:t>normal and shear stress</a:t>
                          </a:r>
                        </a:p>
                        <a:p>
                          <a:r>
                            <a:rPr lang="en-US" b="1" dirty="0">
                              <a:solidFill>
                                <a:schemeClr val="tx1"/>
                              </a:solidFill>
                            </a:rPr>
                            <a:t>Maximum normal due to bending:</a:t>
                          </a:r>
                        </a:p>
                        <a:p>
                          <a:r>
                            <a:rPr lang="en-US" b="1" dirty="0">
                              <a:solidFill>
                                <a:schemeClr val="tx1"/>
                              </a:solidFill>
                            </a:rPr>
                            <a:t>  </a:t>
                          </a:r>
                          <a14:m>
                            <m:oMath xmlns:m="http://schemas.openxmlformats.org/officeDocument/2006/math">
                              <m:r>
                                <a:rPr lang="en-US" b="1" i="1">
                                  <a:solidFill>
                                    <a:schemeClr val="tx1"/>
                                  </a:solidFill>
                                  <a:latin typeface="Cambria Math" panose="02040503050406030204" pitchFamily="18" charset="0"/>
                                </a:rPr>
                                <m:t>𝜎</m:t>
                              </m:r>
                              <m:r>
                                <a:rPr lang="en-US" b="1" i="1">
                                  <a:solidFill>
                                    <a:schemeClr val="tx1"/>
                                  </a:solidFill>
                                  <a:latin typeface="Cambria Math" panose="02040503050406030204" pitchFamily="18" charset="0"/>
                                </a:rPr>
                                <m:t>𝑚</m:t>
                              </m:r>
                              <m:r>
                                <a:rPr lang="en-US" b="1" i="1">
                                  <a:solidFill>
                                    <a:schemeClr val="tx1"/>
                                  </a:solidFill>
                                  <a:latin typeface="Cambria Math" panose="02040503050406030204" pitchFamily="18" charset="0"/>
                                </a:rPr>
                                <m:t>=38.03 </m:t>
                              </m:r>
                              <m:r>
                                <a:rPr lang="en-US" b="1" i="1">
                                  <a:solidFill>
                                    <a:schemeClr val="tx1"/>
                                  </a:solidFill>
                                  <a:latin typeface="Cambria Math" panose="02040503050406030204" pitchFamily="18" charset="0"/>
                                </a:rPr>
                                <m:t>𝑀𝑃𝑎</m:t>
                              </m:r>
                              <m:r>
                                <a:rPr lang="en-US" b="1" i="1">
                                  <a:solidFill>
                                    <a:schemeClr val="tx1"/>
                                  </a:solidFill>
                                  <a:latin typeface="Cambria Math" panose="02040503050406030204" pitchFamily="18" charset="0"/>
                                </a:rPr>
                                <m:t> </m:t>
                              </m:r>
                            </m:oMath>
                          </a14:m>
                          <a:endParaRPr lang="en-US" b="1" dirty="0">
                            <a:solidFill>
                              <a:schemeClr val="tx1"/>
                            </a:solidFill>
                          </a:endParaRPr>
                        </a:p>
                        <a:p>
                          <a:r>
                            <a:rPr lang="en-US" b="1" dirty="0">
                              <a:solidFill>
                                <a:schemeClr val="tx1"/>
                              </a:solidFill>
                            </a:rPr>
                            <a:t>Maximum shear due to torsion:</a:t>
                          </a:r>
                        </a:p>
                        <a:p>
                          <a:r>
                            <a:rPr lang="en-US" b="1" dirty="0">
                              <a:solidFill>
                                <a:schemeClr val="tx1"/>
                              </a:solidFill>
                            </a:rPr>
                            <a:t>  </a:t>
                          </a:r>
                          <a14:m>
                            <m:oMath xmlns:m="http://schemas.openxmlformats.org/officeDocument/2006/math">
                              <m:r>
                                <a:rPr lang="en-US" b="1" i="1">
                                  <a:solidFill>
                                    <a:schemeClr val="tx1"/>
                                  </a:solidFill>
                                  <a:latin typeface="Cambria Math" panose="02040503050406030204" pitchFamily="18" charset="0"/>
                                </a:rPr>
                                <m:t>𝜏</m:t>
                              </m:r>
                              <m:r>
                                <a:rPr lang="en-US" b="1" i="1">
                                  <a:solidFill>
                                    <a:schemeClr val="tx1"/>
                                  </a:solidFill>
                                  <a:latin typeface="Cambria Math" panose="02040503050406030204" pitchFamily="18" charset="0"/>
                                </a:rPr>
                                <m:t>=16.96 </m:t>
                              </m:r>
                              <m:r>
                                <a:rPr lang="en-US" b="1" i="1">
                                  <a:solidFill>
                                    <a:schemeClr val="tx1"/>
                                  </a:solidFill>
                                  <a:latin typeface="Cambria Math" panose="02040503050406030204" pitchFamily="18" charset="0"/>
                                </a:rPr>
                                <m:t>𝑀𝑃𝑎</m:t>
                              </m:r>
                              <m:r>
                                <a:rPr lang="en-US" b="1" i="1">
                                  <a:solidFill>
                                    <a:schemeClr val="tx1"/>
                                  </a:solidFill>
                                  <a:latin typeface="Cambria Math" panose="02040503050406030204" pitchFamily="18" charset="0"/>
                                </a:rPr>
                                <m:t> </m:t>
                              </m:r>
                            </m:oMath>
                          </a14:m>
                          <a:endParaRPr lang="en-US" b="1" dirty="0">
                            <a:solidFill>
                              <a:schemeClr val="tx1"/>
                            </a:solidFill>
                          </a:endParaRPr>
                        </a:p>
                        <a:p>
                          <a:endParaRPr lang="en-US" dirty="0">
                            <a:solidFill>
                              <a:schemeClr val="tx1"/>
                            </a:solidFill>
                          </a:endParaRPr>
                        </a:p>
                      </a:txBody>
                      <a:tcPr/>
                    </a:tc>
                    <a:extLst>
                      <a:ext uri="{0D108BD9-81ED-4DB2-BD59-A6C34878D82A}">
                        <a16:rowId xmlns:a16="http://schemas.microsoft.com/office/drawing/2014/main" val="1973560846"/>
                      </a:ext>
                    </a:extLst>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4163525939"/>
                  </p:ext>
                </p:extLst>
              </p:nvPr>
            </p:nvGraphicFramePr>
            <p:xfrm>
              <a:off x="0" y="1059542"/>
              <a:ext cx="12192000" cy="6380925"/>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359333954"/>
                        </a:ext>
                      </a:extLst>
                    </a:gridCol>
                    <a:gridCol w="6096000">
                      <a:extLst>
                        <a:ext uri="{9D8B030D-6E8A-4147-A177-3AD203B41FA5}">
                          <a16:colId xmlns:a16="http://schemas.microsoft.com/office/drawing/2014/main" val="3523094528"/>
                        </a:ext>
                      </a:extLst>
                    </a:gridCol>
                  </a:tblGrid>
                  <a:tr h="6380925">
                    <a:tc>
                      <a:txBody>
                        <a:bodyPr/>
                        <a:lstStyle/>
                        <a:p>
                          <a:endParaRPr lang="en-US"/>
                        </a:p>
                      </a:txBody>
                      <a:tcPr>
                        <a:blipFill>
                          <a:blip r:embed="rId2"/>
                          <a:stretch>
                            <a:fillRect l="-200" t="-477" r="-100500" b="-382"/>
                          </a:stretch>
                        </a:blipFill>
                      </a:tcPr>
                    </a:tc>
                    <a:tc>
                      <a:txBody>
                        <a:bodyPr/>
                        <a:lstStyle/>
                        <a:p>
                          <a:endParaRPr lang="en-US"/>
                        </a:p>
                      </a:txBody>
                      <a:tcPr>
                        <a:blipFill>
                          <a:blip r:embed="rId2"/>
                          <a:stretch>
                            <a:fillRect l="-100200" t="-477" r="-500" b="-382"/>
                          </a:stretch>
                        </a:blipFill>
                      </a:tcPr>
                    </a:tc>
                    <a:extLst>
                      <a:ext uri="{0D108BD9-81ED-4DB2-BD59-A6C34878D82A}">
                        <a16:rowId xmlns:a16="http://schemas.microsoft.com/office/drawing/2014/main" val="1973560846"/>
                      </a:ext>
                    </a:extLst>
                  </a:tr>
                </a:tbl>
              </a:graphicData>
            </a:graphic>
          </p:graphicFrame>
        </mc:Fallback>
      </mc:AlternateContent>
    </p:spTree>
    <p:extLst>
      <p:ext uri="{BB962C8B-B14F-4D97-AF65-F5344CB8AC3E}">
        <p14:creationId xmlns:p14="http://schemas.microsoft.com/office/powerpoint/2010/main" val="2347309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99887"/>
            <a:ext cx="9144000" cy="609600"/>
          </a:xfrm>
        </p:spPr>
        <p:txBody>
          <a:bodyPr>
            <a:normAutofit fontScale="90000"/>
          </a:bodyPr>
          <a:lstStyle/>
          <a:p>
            <a:pPr algn="ctr"/>
            <a:r>
              <a:rPr lang="en-US" dirty="0" smtClean="0">
                <a:solidFill>
                  <a:schemeClr val="tx1"/>
                </a:solidFill>
              </a:rPr>
              <a:t>Calculations</a:t>
            </a:r>
            <a:endParaRPr lang="en-US" dirty="0">
              <a:solidFill>
                <a:schemeClr val="tx1"/>
              </a:solidFill>
            </a:endParaRPr>
          </a:p>
        </p:txBody>
      </p:sp>
      <p:sp>
        <p:nvSpPr>
          <p:cNvPr id="3" name="Subtitle 2"/>
          <p:cNvSpPr>
            <a:spLocks noGrp="1"/>
          </p:cNvSpPr>
          <p:nvPr>
            <p:ph type="subTitle" idx="1"/>
          </p:nvPr>
        </p:nvSpPr>
        <p:spPr>
          <a:xfrm>
            <a:off x="667657" y="1509487"/>
            <a:ext cx="11132457" cy="5094513"/>
          </a:xfrm>
        </p:spPr>
        <p:txBody>
          <a:bodyPr/>
          <a:lstStyle/>
          <a:p>
            <a:endParaRPr lang="en-US" dirty="0"/>
          </a:p>
        </p:txBody>
      </p:sp>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2714119091"/>
                  </p:ext>
                </p:extLst>
              </p:nvPr>
            </p:nvGraphicFramePr>
            <p:xfrm>
              <a:off x="0" y="1509487"/>
              <a:ext cx="12192000" cy="5601145"/>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3404160936"/>
                        </a:ext>
                      </a:extLst>
                    </a:gridCol>
                    <a:gridCol w="6096000">
                      <a:extLst>
                        <a:ext uri="{9D8B030D-6E8A-4147-A177-3AD203B41FA5}">
                          <a16:colId xmlns:a16="http://schemas.microsoft.com/office/drawing/2014/main" val="4214229058"/>
                        </a:ext>
                      </a:extLst>
                    </a:gridCol>
                  </a:tblGrid>
                  <a:tr h="5094512">
                    <a:tc>
                      <a:txBody>
                        <a:bodyPr/>
                        <a:lstStyle/>
                        <a:p>
                          <a:r>
                            <a:rPr lang="en-US" sz="2400" b="1" dirty="0" smtClean="0">
                              <a:solidFill>
                                <a:schemeClr val="tx1"/>
                              </a:solidFill>
                              <a:latin typeface="Calibri Light" panose="020F0302020204030204" pitchFamily="34" charset="0"/>
                              <a:ea typeface="Times New Roman" panose="02020603050405020304" pitchFamily="18" charset="0"/>
                              <a:cs typeface="Times New Roman" panose="02020603050405020304" pitchFamily="18" charset="0"/>
                            </a:rPr>
                            <a:t> </a:t>
                          </a:r>
                          <a:r>
                            <a:rPr lang="en-US" sz="2400" b="1" dirty="0">
                              <a:solidFill>
                                <a:schemeClr val="tx1"/>
                              </a:solidFill>
                            </a:rPr>
                            <a:t>8.  Machine’s safety factor:</a:t>
                          </a:r>
                        </a:p>
                        <a:p>
                          <a:r>
                            <a:rPr lang="en-US" sz="2400" b="1" dirty="0">
                              <a:solidFill>
                                <a:schemeClr val="tx1"/>
                              </a:solidFill>
                            </a:rPr>
                            <a:t>- As a result of normal stress condition:</a:t>
                          </a:r>
                        </a:p>
                        <a:p>
                          <a:r>
                            <a:rPr lang="en-US" sz="2400" b="1" dirty="0">
                              <a:solidFill>
                                <a:schemeClr val="tx1"/>
                              </a:solidFill>
                            </a:rPr>
                            <a:t>Factor of safety=</a:t>
                          </a:r>
                          <a14:m>
                            <m:oMath xmlns:m="http://schemas.openxmlformats.org/officeDocument/2006/math">
                              <m:f>
                                <m:fPr>
                                  <m:ctrlPr>
                                    <a:rPr lang="en-US" sz="2400" b="1" i="1">
                                      <a:solidFill>
                                        <a:schemeClr val="tx1"/>
                                      </a:solidFill>
                                      <a:latin typeface="Cambria Math" panose="02040503050406030204" pitchFamily="18" charset="0"/>
                                    </a:rPr>
                                  </m:ctrlPr>
                                </m:fPr>
                                <m:num>
                                  <m:r>
                                    <a:rPr lang="en-US" sz="2400" b="1" i="1">
                                      <a:solidFill>
                                        <a:schemeClr val="tx1"/>
                                      </a:solidFill>
                                      <a:latin typeface="Cambria Math" panose="02040503050406030204" pitchFamily="18" charset="0"/>
                                    </a:rPr>
                                    <m:t>𝑢𝑙𝑡𝑖𝑚𝑎𝑡𝑒</m:t>
                                  </m:r>
                                  <m:r>
                                    <a:rPr lang="en-US" sz="2400" b="1" i="1">
                                      <a:solidFill>
                                        <a:schemeClr val="tx1"/>
                                      </a:solidFill>
                                      <a:latin typeface="Cambria Math" panose="02040503050406030204" pitchFamily="18" charset="0"/>
                                    </a:rPr>
                                    <m:t> </m:t>
                                  </m:r>
                                  <m:r>
                                    <a:rPr lang="en-US" sz="2400" b="1" i="1">
                                      <a:solidFill>
                                        <a:schemeClr val="tx1"/>
                                      </a:solidFill>
                                      <a:latin typeface="Cambria Math" panose="02040503050406030204" pitchFamily="18" charset="0"/>
                                    </a:rPr>
                                    <m:t>𝑠𝑡𝑟𝑒𝑠𝑠</m:t>
                                  </m:r>
                                </m:num>
                                <m:den>
                                  <m:r>
                                    <a:rPr lang="en-US" sz="2400" b="1" i="1">
                                      <a:solidFill>
                                        <a:schemeClr val="tx1"/>
                                      </a:solidFill>
                                      <a:latin typeface="Cambria Math" panose="02040503050406030204" pitchFamily="18" charset="0"/>
                                    </a:rPr>
                                    <m:t> </m:t>
                                  </m:r>
                                  <m:r>
                                    <a:rPr lang="en-US" sz="2400" b="1" i="1">
                                      <a:solidFill>
                                        <a:schemeClr val="tx1"/>
                                      </a:solidFill>
                                      <a:latin typeface="Cambria Math" panose="02040503050406030204" pitchFamily="18" charset="0"/>
                                    </a:rPr>
                                    <m:t>𝑎𝑙𝑙𝑜𝑤𝑎𝑏𝑙𝑒</m:t>
                                  </m:r>
                                  <m:r>
                                    <a:rPr lang="en-US" sz="2400" b="1" i="1">
                                      <a:solidFill>
                                        <a:schemeClr val="tx1"/>
                                      </a:solidFill>
                                      <a:latin typeface="Cambria Math" panose="02040503050406030204" pitchFamily="18" charset="0"/>
                                    </a:rPr>
                                    <m:t> </m:t>
                                  </m:r>
                                  <m:r>
                                    <a:rPr lang="en-US" sz="2400" b="1" i="1">
                                      <a:solidFill>
                                        <a:schemeClr val="tx1"/>
                                      </a:solidFill>
                                      <a:latin typeface="Cambria Math" panose="02040503050406030204" pitchFamily="18" charset="0"/>
                                    </a:rPr>
                                    <m:t>𝑠𝑡𝑟𝑒𝑠𝑠</m:t>
                                  </m:r>
                                </m:den>
                              </m:f>
                            </m:oMath>
                          </a14:m>
                          <a:r>
                            <a:rPr lang="en-US" sz="2400" b="1" dirty="0">
                              <a:solidFill>
                                <a:schemeClr val="tx1"/>
                              </a:solidFill>
                            </a:rPr>
                            <a:t>(normal)</a:t>
                          </a:r>
                        </a:p>
                        <a:p>
                          <a:r>
                            <a:rPr lang="en-US" sz="2400" b="1" dirty="0">
                              <a:solidFill>
                                <a:schemeClr val="tx1"/>
                              </a:solidFill>
                            </a:rPr>
                            <a:t>F.O. S=</a:t>
                          </a:r>
                          <a14:m>
                            <m:oMath xmlns:m="http://schemas.openxmlformats.org/officeDocument/2006/math">
                              <m:f>
                                <m:fPr>
                                  <m:ctrlPr>
                                    <a:rPr lang="en-US" sz="2400" b="1" i="1">
                                      <a:solidFill>
                                        <a:schemeClr val="tx1"/>
                                      </a:solidFill>
                                      <a:latin typeface="Cambria Math" panose="02040503050406030204" pitchFamily="18" charset="0"/>
                                    </a:rPr>
                                  </m:ctrlPr>
                                </m:fPr>
                                <m:num>
                                  <m:r>
                                    <a:rPr lang="en-US" sz="2400" b="1" i="1">
                                      <a:solidFill>
                                        <a:schemeClr val="tx1"/>
                                      </a:solidFill>
                                      <a:latin typeface="Cambria Math" panose="02040503050406030204" pitchFamily="18" charset="0"/>
                                    </a:rPr>
                                    <m:t>350</m:t>
                                  </m:r>
                                </m:num>
                                <m:den>
                                  <m:r>
                                    <a:rPr lang="en-US" sz="2400" b="1" i="1">
                                      <a:solidFill>
                                        <a:schemeClr val="tx1"/>
                                      </a:solidFill>
                                      <a:latin typeface="Cambria Math" panose="02040503050406030204" pitchFamily="18" charset="0"/>
                                    </a:rPr>
                                    <m:t>38.03</m:t>
                                  </m:r>
                                </m:den>
                              </m:f>
                              <m:r>
                                <a:rPr lang="en-US" sz="2400" b="1" i="1">
                                  <a:solidFill>
                                    <a:schemeClr val="tx1"/>
                                  </a:solidFill>
                                  <a:latin typeface="Cambria Math" panose="02040503050406030204" pitchFamily="18" charset="0"/>
                                </a:rPr>
                                <m:t>=9.21</m:t>
                              </m:r>
                            </m:oMath>
                          </a14:m>
                          <a:r>
                            <a:rPr lang="en-US" sz="2400" b="1" dirty="0">
                              <a:solidFill>
                                <a:schemeClr val="tx1"/>
                              </a:solidFill>
                            </a:rPr>
                            <a:t> due to bending</a:t>
                          </a:r>
                        </a:p>
                        <a:p>
                          <a:r>
                            <a:rPr lang="en-US" sz="2400" b="1" dirty="0">
                              <a:solidFill>
                                <a:schemeClr val="tx1"/>
                              </a:solidFill>
                            </a:rPr>
                            <a:t>F.O. S=</a:t>
                          </a:r>
                          <a14:m>
                            <m:oMath xmlns:m="http://schemas.openxmlformats.org/officeDocument/2006/math">
                              <m:f>
                                <m:fPr>
                                  <m:ctrlPr>
                                    <a:rPr lang="en-US" sz="2400" b="1" i="1">
                                      <a:solidFill>
                                        <a:schemeClr val="tx1"/>
                                      </a:solidFill>
                                      <a:latin typeface="Cambria Math" panose="02040503050406030204" pitchFamily="18" charset="0"/>
                                    </a:rPr>
                                  </m:ctrlPr>
                                </m:fPr>
                                <m:num>
                                  <m:r>
                                    <a:rPr lang="en-US" sz="2400" b="1" i="1">
                                      <a:solidFill>
                                        <a:schemeClr val="tx1"/>
                                      </a:solidFill>
                                      <a:latin typeface="Cambria Math" panose="02040503050406030204" pitchFamily="18" charset="0"/>
                                    </a:rPr>
                                    <m:t>350</m:t>
                                  </m:r>
                                </m:num>
                                <m:den>
                                  <m:r>
                                    <a:rPr lang="en-US" sz="2400" b="1" i="1">
                                      <a:solidFill>
                                        <a:schemeClr val="tx1"/>
                                      </a:solidFill>
                                      <a:latin typeface="Cambria Math" panose="02040503050406030204" pitchFamily="18" charset="0"/>
                                    </a:rPr>
                                    <m:t>39.83</m:t>
                                  </m:r>
                                </m:den>
                              </m:f>
                              <m:r>
                                <a:rPr lang="en-US" sz="2400" b="1" i="1">
                                  <a:solidFill>
                                    <a:schemeClr val="tx1"/>
                                  </a:solidFill>
                                  <a:latin typeface="Cambria Math" panose="02040503050406030204" pitchFamily="18" charset="0"/>
                                </a:rPr>
                                <m:t>=8.81</m:t>
                              </m:r>
                            </m:oMath>
                          </a14:m>
                          <a:r>
                            <a:rPr lang="en-US" sz="2400" b="1" dirty="0">
                              <a:solidFill>
                                <a:schemeClr val="tx1"/>
                              </a:solidFill>
                            </a:rPr>
                            <a:t> due to eccentric loading</a:t>
                          </a:r>
                        </a:p>
                        <a:p>
                          <a:r>
                            <a:rPr lang="en-US" sz="2400" b="1" dirty="0">
                              <a:solidFill>
                                <a:schemeClr val="tx1"/>
                              </a:solidFill>
                            </a:rPr>
                            <a:t> </a:t>
                          </a:r>
                        </a:p>
                        <a:p>
                          <a:r>
                            <a:rPr lang="en-US" sz="2400" b="1" dirty="0">
                              <a:solidFill>
                                <a:schemeClr val="tx1"/>
                              </a:solidFill>
                            </a:rPr>
                            <a:t>- due to shear stress condition:</a:t>
                          </a:r>
                        </a:p>
                        <a:p>
                          <a:pPr/>
                          <a14:m>
                            <m:oMathPara xmlns:m="http://schemas.openxmlformats.org/officeDocument/2006/math">
                              <m:oMathParaPr>
                                <m:jc m:val="centerGroup"/>
                              </m:oMathParaPr>
                              <m:oMath xmlns:m="http://schemas.openxmlformats.org/officeDocument/2006/math">
                                <m:r>
                                  <a:rPr lang="en-US" sz="2400" b="1" i="1">
                                    <a:solidFill>
                                      <a:schemeClr val="tx1"/>
                                    </a:solidFill>
                                    <a:latin typeface="Cambria Math" panose="02040503050406030204" pitchFamily="18" charset="0"/>
                                  </a:rPr>
                                  <m:t>𝜏</m:t>
                                </m:r>
                                <m:r>
                                  <a:rPr lang="en-US" sz="2400" b="1" i="1">
                                    <a:solidFill>
                                      <a:schemeClr val="tx1"/>
                                    </a:solidFill>
                                    <a:latin typeface="Cambria Math" panose="02040503050406030204" pitchFamily="18" charset="0"/>
                                  </a:rPr>
                                  <m:t>𝑦𝑖𝑒𝑙𝑑</m:t>
                                </m:r>
                                <m:r>
                                  <a:rPr lang="en-US" sz="2400" b="1" i="1">
                                    <a:solidFill>
                                      <a:schemeClr val="tx1"/>
                                    </a:solidFill>
                                    <a:latin typeface="Cambria Math" panose="02040503050406030204" pitchFamily="18" charset="0"/>
                                  </a:rPr>
                                  <m:t>=0.6∗350=210 </m:t>
                                </m:r>
                                <m:r>
                                  <a:rPr lang="en-US" sz="2400" b="1" i="1">
                                    <a:solidFill>
                                      <a:schemeClr val="tx1"/>
                                    </a:solidFill>
                                    <a:latin typeface="Cambria Math" panose="02040503050406030204" pitchFamily="18" charset="0"/>
                                  </a:rPr>
                                  <m:t>𝑀𝑃𝑎</m:t>
                                </m:r>
                              </m:oMath>
                            </m:oMathPara>
                          </a14:m>
                          <a:endParaRPr lang="en-US" sz="2400" b="1" dirty="0">
                            <a:solidFill>
                              <a:schemeClr val="tx1"/>
                            </a:solidFill>
                          </a:endParaRPr>
                        </a:p>
                        <a:p>
                          <a:r>
                            <a:rPr lang="en-US" sz="2400" b="1" dirty="0">
                              <a:solidFill>
                                <a:schemeClr val="tx1"/>
                              </a:solidFill>
                            </a:rPr>
                            <a:t> </a:t>
                          </a:r>
                        </a:p>
                        <a:p>
                          <a:endParaRPr lang="en-US" dirty="0">
                            <a:solidFill>
                              <a:schemeClr val="tx1"/>
                            </a:solidFill>
                          </a:endParaRPr>
                        </a:p>
                      </a:txBody>
                      <a:tcPr/>
                    </a:tc>
                    <a:tc>
                      <a:txBody>
                        <a:bodyPr/>
                        <a:lstStyle/>
                        <a:p>
                          <a:r>
                            <a:rPr lang="en-US" b="1" dirty="0" smtClean="0">
                              <a:solidFill>
                                <a:schemeClr val="tx1"/>
                              </a:solidFill>
                            </a:rPr>
                            <a:t>F.O.S=</a:t>
                          </a:r>
                          <a14:m>
                            <m:oMath xmlns:m="http://schemas.openxmlformats.org/officeDocument/2006/math">
                              <m:f>
                                <m:fPr>
                                  <m:ctrlPr>
                                    <a:rPr lang="en-US" b="1" i="1">
                                      <a:solidFill>
                                        <a:schemeClr val="tx1"/>
                                      </a:solidFill>
                                      <a:latin typeface="Cambria Math" panose="02040503050406030204" pitchFamily="18" charset="0"/>
                                    </a:rPr>
                                  </m:ctrlPr>
                                </m:fPr>
                                <m:num>
                                  <m:r>
                                    <a:rPr lang="en-US" b="1" i="1">
                                      <a:solidFill>
                                        <a:schemeClr val="tx1"/>
                                      </a:solidFill>
                                      <a:latin typeface="Cambria Math" panose="02040503050406030204" pitchFamily="18" charset="0"/>
                                    </a:rPr>
                                    <m:t>𝑢𝑙𝑡𝑖𝑚𝑎𝑡𝑒</m:t>
                                  </m:r>
                                  <m:r>
                                    <a:rPr lang="en-US" b="1" i="1">
                                      <a:solidFill>
                                        <a:schemeClr val="tx1"/>
                                      </a:solidFill>
                                      <a:latin typeface="Cambria Math" panose="02040503050406030204" pitchFamily="18" charset="0"/>
                                    </a:rPr>
                                    <m:t> </m:t>
                                  </m:r>
                                  <m:r>
                                    <a:rPr lang="en-US" b="1" i="1">
                                      <a:solidFill>
                                        <a:schemeClr val="tx1"/>
                                      </a:solidFill>
                                      <a:latin typeface="Cambria Math" panose="02040503050406030204" pitchFamily="18" charset="0"/>
                                    </a:rPr>
                                    <m:t>𝑠h𝑒𝑎𝑟</m:t>
                                  </m:r>
                                  <m:r>
                                    <a:rPr lang="en-US" b="1" i="1">
                                      <a:solidFill>
                                        <a:schemeClr val="tx1"/>
                                      </a:solidFill>
                                      <a:latin typeface="Cambria Math" panose="02040503050406030204" pitchFamily="18" charset="0"/>
                                    </a:rPr>
                                    <m:t> </m:t>
                                  </m:r>
                                  <m:r>
                                    <a:rPr lang="en-US" b="1" i="1">
                                      <a:solidFill>
                                        <a:schemeClr val="tx1"/>
                                      </a:solidFill>
                                      <a:latin typeface="Cambria Math" panose="02040503050406030204" pitchFamily="18" charset="0"/>
                                    </a:rPr>
                                    <m:t>𝑠𝑡𝑟𝑒𝑠𝑠</m:t>
                                  </m:r>
                                </m:num>
                                <m:den>
                                  <m:r>
                                    <a:rPr lang="en-US" b="1" i="1">
                                      <a:solidFill>
                                        <a:schemeClr val="tx1"/>
                                      </a:solidFill>
                                      <a:latin typeface="Cambria Math" panose="02040503050406030204" pitchFamily="18" charset="0"/>
                                    </a:rPr>
                                    <m:t> </m:t>
                                  </m:r>
                                  <m:r>
                                    <a:rPr lang="en-US" b="1" i="1">
                                      <a:solidFill>
                                        <a:schemeClr val="tx1"/>
                                      </a:solidFill>
                                      <a:latin typeface="Cambria Math" panose="02040503050406030204" pitchFamily="18" charset="0"/>
                                    </a:rPr>
                                    <m:t>𝑎𝑙𝑙𝑜𝑤𝑎𝑏𝑙𝑒</m:t>
                                  </m:r>
                                  <m:r>
                                    <a:rPr lang="en-US" b="1" i="1">
                                      <a:solidFill>
                                        <a:schemeClr val="tx1"/>
                                      </a:solidFill>
                                      <a:latin typeface="Cambria Math" panose="02040503050406030204" pitchFamily="18" charset="0"/>
                                    </a:rPr>
                                    <m:t> </m:t>
                                  </m:r>
                                  <m:r>
                                    <a:rPr lang="en-US" b="1" i="1">
                                      <a:solidFill>
                                        <a:schemeClr val="tx1"/>
                                      </a:solidFill>
                                      <a:latin typeface="Cambria Math" panose="02040503050406030204" pitchFamily="18" charset="0"/>
                                    </a:rPr>
                                    <m:t>𝑠h𝑒𝑎𝑟</m:t>
                                  </m:r>
                                  <m:r>
                                    <a:rPr lang="en-US" b="1" i="1">
                                      <a:solidFill>
                                        <a:schemeClr val="tx1"/>
                                      </a:solidFill>
                                      <a:latin typeface="Cambria Math" panose="02040503050406030204" pitchFamily="18" charset="0"/>
                                    </a:rPr>
                                    <m:t> </m:t>
                                  </m:r>
                                  <m:r>
                                    <a:rPr lang="en-US" b="1" i="1">
                                      <a:solidFill>
                                        <a:schemeClr val="tx1"/>
                                      </a:solidFill>
                                      <a:latin typeface="Cambria Math" panose="02040503050406030204" pitchFamily="18" charset="0"/>
                                    </a:rPr>
                                    <m:t>𝑠𝑡𝑟𝑒𝑠𝑠</m:t>
                                  </m:r>
                                </m:den>
                              </m:f>
                              <m:r>
                                <a:rPr lang="en-US" b="1" i="1">
                                  <a:solidFill>
                                    <a:schemeClr val="tx1"/>
                                  </a:solidFill>
                                  <a:latin typeface="Cambria Math" panose="02040503050406030204" pitchFamily="18" charset="0"/>
                                </a:rPr>
                                <m:t>=</m:t>
                              </m:r>
                              <m:f>
                                <m:fPr>
                                  <m:ctrlPr>
                                    <a:rPr lang="en-US" b="1" i="1">
                                      <a:solidFill>
                                        <a:schemeClr val="tx1"/>
                                      </a:solidFill>
                                      <a:latin typeface="Cambria Math" panose="02040503050406030204" pitchFamily="18" charset="0"/>
                                    </a:rPr>
                                  </m:ctrlPr>
                                </m:fPr>
                                <m:num>
                                  <m:r>
                                    <a:rPr lang="en-US" b="1" i="1">
                                      <a:solidFill>
                                        <a:schemeClr val="tx1"/>
                                      </a:solidFill>
                                      <a:latin typeface="Cambria Math" panose="02040503050406030204" pitchFamily="18" charset="0"/>
                                    </a:rPr>
                                    <m:t>210</m:t>
                                  </m:r>
                                </m:num>
                                <m:den>
                                  <m:r>
                                    <a:rPr lang="en-US" b="1" i="1">
                                      <a:solidFill>
                                        <a:schemeClr val="tx1"/>
                                      </a:solidFill>
                                      <a:latin typeface="Cambria Math" panose="02040503050406030204" pitchFamily="18" charset="0"/>
                                    </a:rPr>
                                    <m:t>16.96</m:t>
                                  </m:r>
                                </m:den>
                              </m:f>
                              <m:r>
                                <a:rPr lang="en-US" b="1" i="1">
                                  <a:solidFill>
                                    <a:schemeClr val="tx1"/>
                                  </a:solidFill>
                                  <a:latin typeface="Cambria Math" panose="02040503050406030204" pitchFamily="18" charset="0"/>
                                </a:rPr>
                                <m:t>=12.41</m:t>
                              </m:r>
                            </m:oMath>
                          </a14:m>
                          <a:endParaRPr lang="en-US" b="1" dirty="0">
                            <a:solidFill>
                              <a:schemeClr val="tx1"/>
                            </a:solidFill>
                          </a:endParaRPr>
                        </a:p>
                        <a:p>
                          <a:r>
                            <a:rPr lang="en-US" b="1" dirty="0">
                              <a:solidFill>
                                <a:schemeClr val="tx1"/>
                              </a:solidFill>
                            </a:rPr>
                            <a:t>Upon calculating the factor of safety for normal and shear stress respectively, the aspect of safety is = 8.81 (this indicates a failure condition)</a:t>
                          </a:r>
                        </a:p>
                        <a:p>
                          <a:r>
                            <a:rPr lang="en-US" b="1" dirty="0">
                              <a:solidFill>
                                <a:schemeClr val="tx1"/>
                              </a:solidFill>
                            </a:rPr>
                            <a:t> </a:t>
                          </a:r>
                        </a:p>
                        <a:p>
                          <a:r>
                            <a:rPr lang="en-US" b="1" dirty="0">
                              <a:solidFill>
                                <a:schemeClr val="tx1"/>
                              </a:solidFill>
                            </a:rPr>
                            <a:t> </a:t>
                          </a:r>
                        </a:p>
                        <a:p>
                          <a:r>
                            <a:rPr lang="en-US" b="1" dirty="0">
                              <a:solidFill>
                                <a:schemeClr val="tx1"/>
                              </a:solidFill>
                            </a:rPr>
                            <a:t>Deflection at point A:</a:t>
                          </a:r>
                        </a:p>
                        <a:p>
                          <a:r>
                            <a:rPr lang="en-US" b="1" dirty="0">
                              <a:solidFill>
                                <a:schemeClr val="tx1"/>
                              </a:solidFill>
                            </a:rPr>
                            <a:t>First of all, we need to calculate the moment around point B.</a:t>
                          </a:r>
                        </a:p>
                        <a:p>
                          <a:r>
                            <a:rPr lang="en-US" b="1" dirty="0">
                              <a:solidFill>
                                <a:schemeClr val="tx1"/>
                              </a:solidFill>
                            </a:rPr>
                            <a:t>∑M=0</a:t>
                          </a:r>
                        </a:p>
                        <a:p>
                          <a:r>
                            <a:rPr lang="en-US" b="1" dirty="0">
                              <a:solidFill>
                                <a:schemeClr val="tx1"/>
                              </a:solidFill>
                            </a:rPr>
                            <a:t>(-P*X) +M=0</a:t>
                          </a:r>
                        </a:p>
                        <a:p>
                          <a:r>
                            <a:rPr lang="en-US" b="1" dirty="0">
                              <a:solidFill>
                                <a:schemeClr val="tx1"/>
                              </a:solidFill>
                            </a:rPr>
                            <a:t>M=P*X</a:t>
                          </a:r>
                        </a:p>
                        <a:p>
                          <a:r>
                            <a:rPr lang="en-US" b="1" dirty="0">
                              <a:solidFill>
                                <a:schemeClr val="tx1"/>
                              </a:solidFill>
                            </a:rPr>
                            <a:t>The suitable equation is:</a:t>
                          </a:r>
                        </a:p>
                        <a:p>
                          <a:pPr/>
                          <a14:m>
                            <m:oMathPara xmlns:m="http://schemas.openxmlformats.org/officeDocument/2006/math">
                              <m:oMathParaPr>
                                <m:jc m:val="centerGroup"/>
                              </m:oMathParaPr>
                              <m:oMath xmlns:m="http://schemas.openxmlformats.org/officeDocument/2006/math">
                                <m:f>
                                  <m:fPr>
                                    <m:ctrlPr>
                                      <a:rPr lang="en-US" b="1" i="1">
                                        <a:solidFill>
                                          <a:schemeClr val="tx1"/>
                                        </a:solidFill>
                                        <a:latin typeface="Cambria Math" panose="02040503050406030204" pitchFamily="18" charset="0"/>
                                      </a:rPr>
                                    </m:ctrlPr>
                                  </m:fPr>
                                  <m:num>
                                    <m:sSup>
                                      <m:sSupPr>
                                        <m:ctrlPr>
                                          <a:rPr lang="en-US" b="1" i="1">
                                            <a:solidFill>
                                              <a:schemeClr val="tx1"/>
                                            </a:solidFill>
                                            <a:latin typeface="Cambria Math" panose="02040503050406030204" pitchFamily="18" charset="0"/>
                                          </a:rPr>
                                        </m:ctrlPr>
                                      </m:sSupPr>
                                      <m:e>
                                        <m:r>
                                          <a:rPr lang="en-US" b="1" i="1">
                                            <a:solidFill>
                                              <a:schemeClr val="tx1"/>
                                            </a:solidFill>
                                            <a:latin typeface="Cambria Math" panose="02040503050406030204" pitchFamily="18" charset="0"/>
                                          </a:rPr>
                                          <m:t>𝑑</m:t>
                                        </m:r>
                                      </m:e>
                                      <m:sup>
                                        <m:r>
                                          <a:rPr lang="en-US" b="1" i="1">
                                            <a:solidFill>
                                              <a:schemeClr val="tx1"/>
                                            </a:solidFill>
                                            <a:latin typeface="Cambria Math" panose="02040503050406030204" pitchFamily="18" charset="0"/>
                                          </a:rPr>
                                          <m:t>2</m:t>
                                        </m:r>
                                      </m:sup>
                                    </m:sSup>
                                    <m:r>
                                      <a:rPr lang="en-US" b="1" i="1">
                                        <a:solidFill>
                                          <a:schemeClr val="tx1"/>
                                        </a:solidFill>
                                        <a:latin typeface="Cambria Math" panose="02040503050406030204" pitchFamily="18" charset="0"/>
                                      </a:rPr>
                                      <m:t>𝑦</m:t>
                                    </m:r>
                                  </m:num>
                                  <m:den>
                                    <m:r>
                                      <a:rPr lang="en-US" b="1" i="1">
                                        <a:solidFill>
                                          <a:schemeClr val="tx1"/>
                                        </a:solidFill>
                                        <a:latin typeface="Cambria Math" panose="02040503050406030204" pitchFamily="18" charset="0"/>
                                      </a:rPr>
                                      <m:t>𝑑</m:t>
                                    </m:r>
                                    <m:sSup>
                                      <m:sSupPr>
                                        <m:ctrlPr>
                                          <a:rPr lang="en-US" b="1" i="1">
                                            <a:solidFill>
                                              <a:schemeClr val="tx1"/>
                                            </a:solidFill>
                                            <a:latin typeface="Cambria Math" panose="02040503050406030204" pitchFamily="18" charset="0"/>
                                          </a:rPr>
                                        </m:ctrlPr>
                                      </m:sSupPr>
                                      <m:e>
                                        <m:r>
                                          <a:rPr lang="en-US" b="1" i="1">
                                            <a:solidFill>
                                              <a:schemeClr val="tx1"/>
                                            </a:solidFill>
                                            <a:latin typeface="Cambria Math" panose="02040503050406030204" pitchFamily="18" charset="0"/>
                                          </a:rPr>
                                          <m:t>𝑥</m:t>
                                        </m:r>
                                      </m:e>
                                      <m:sup>
                                        <m:r>
                                          <a:rPr lang="en-US" b="1" i="1">
                                            <a:solidFill>
                                              <a:schemeClr val="tx1"/>
                                            </a:solidFill>
                                            <a:latin typeface="Cambria Math" panose="02040503050406030204" pitchFamily="18" charset="0"/>
                                          </a:rPr>
                                          <m:t>2</m:t>
                                        </m:r>
                                      </m:sup>
                                    </m:sSup>
                                  </m:den>
                                </m:f>
                                <m:r>
                                  <a:rPr lang="en-US" b="1" i="1">
                                    <a:solidFill>
                                      <a:schemeClr val="tx1"/>
                                    </a:solidFill>
                                    <a:latin typeface="Cambria Math" panose="02040503050406030204" pitchFamily="18" charset="0"/>
                                  </a:rPr>
                                  <m:t>=</m:t>
                                </m:r>
                                <m:f>
                                  <m:fPr>
                                    <m:ctrlPr>
                                      <a:rPr lang="en-US" b="1" i="1">
                                        <a:solidFill>
                                          <a:schemeClr val="tx1"/>
                                        </a:solidFill>
                                        <a:latin typeface="Cambria Math" panose="02040503050406030204" pitchFamily="18" charset="0"/>
                                      </a:rPr>
                                    </m:ctrlPr>
                                  </m:fPr>
                                  <m:num>
                                    <m:r>
                                      <a:rPr lang="en-US" b="1" i="1">
                                        <a:solidFill>
                                          <a:schemeClr val="tx1"/>
                                        </a:solidFill>
                                        <a:latin typeface="Cambria Math" panose="02040503050406030204" pitchFamily="18" charset="0"/>
                                      </a:rPr>
                                      <m:t>𝑀</m:t>
                                    </m:r>
                                    <m:d>
                                      <m:dPr>
                                        <m:ctrlPr>
                                          <a:rPr lang="en-US" b="1" i="1">
                                            <a:solidFill>
                                              <a:schemeClr val="tx1"/>
                                            </a:solidFill>
                                            <a:latin typeface="Cambria Math" panose="02040503050406030204" pitchFamily="18" charset="0"/>
                                          </a:rPr>
                                        </m:ctrlPr>
                                      </m:dPr>
                                      <m:e>
                                        <m:r>
                                          <a:rPr lang="en-US" b="1" i="1">
                                            <a:solidFill>
                                              <a:schemeClr val="tx1"/>
                                            </a:solidFill>
                                            <a:latin typeface="Cambria Math" panose="02040503050406030204" pitchFamily="18" charset="0"/>
                                          </a:rPr>
                                          <m:t>𝑥</m:t>
                                        </m:r>
                                      </m:e>
                                    </m:d>
                                  </m:num>
                                  <m:den>
                                    <m:r>
                                      <a:rPr lang="en-US" b="1" i="1">
                                        <a:solidFill>
                                          <a:schemeClr val="tx1"/>
                                        </a:solidFill>
                                        <a:latin typeface="Cambria Math" panose="02040503050406030204" pitchFamily="18" charset="0"/>
                                      </a:rPr>
                                      <m:t>𝐸</m:t>
                                    </m:r>
                                    <m:r>
                                      <a:rPr lang="en-US" b="1"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𝐼</m:t>
                                    </m:r>
                                  </m:den>
                                </m:f>
                              </m:oMath>
                            </m:oMathPara>
                          </a14:m>
                          <a:endParaRPr lang="en-US" b="1" dirty="0">
                            <a:solidFill>
                              <a:schemeClr val="tx1"/>
                            </a:solidFill>
                          </a:endParaRPr>
                        </a:p>
                        <a:p>
                          <a:pPr/>
                          <a14:m>
                            <m:oMathPara xmlns:m="http://schemas.openxmlformats.org/officeDocument/2006/math">
                              <m:oMathParaPr>
                                <m:jc m:val="centerGroup"/>
                              </m:oMathParaPr>
                              <m:oMath xmlns:m="http://schemas.openxmlformats.org/officeDocument/2006/math">
                                <m:nary>
                                  <m:naryPr>
                                    <m:limLoc m:val="undOvr"/>
                                    <m:subHide m:val="on"/>
                                    <m:supHide m:val="on"/>
                                    <m:ctrlPr>
                                      <a:rPr lang="en-US" b="1" i="1">
                                        <a:solidFill>
                                          <a:schemeClr val="tx1"/>
                                        </a:solidFill>
                                        <a:latin typeface="Cambria Math" panose="02040503050406030204" pitchFamily="18" charset="0"/>
                                      </a:rPr>
                                    </m:ctrlPr>
                                  </m:naryPr>
                                  <m:sub/>
                                  <m:sup/>
                                  <m:e>
                                    <m:f>
                                      <m:fPr>
                                        <m:ctrlPr>
                                          <a:rPr lang="en-US" b="1" i="1">
                                            <a:solidFill>
                                              <a:schemeClr val="tx1"/>
                                            </a:solidFill>
                                            <a:latin typeface="Cambria Math" panose="02040503050406030204" pitchFamily="18" charset="0"/>
                                          </a:rPr>
                                        </m:ctrlPr>
                                      </m:fPr>
                                      <m:num>
                                        <m:sSup>
                                          <m:sSupPr>
                                            <m:ctrlPr>
                                              <a:rPr lang="en-US" b="1" i="1">
                                                <a:solidFill>
                                                  <a:schemeClr val="tx1"/>
                                                </a:solidFill>
                                                <a:latin typeface="Cambria Math" panose="02040503050406030204" pitchFamily="18" charset="0"/>
                                              </a:rPr>
                                            </m:ctrlPr>
                                          </m:sSupPr>
                                          <m:e>
                                            <m:r>
                                              <a:rPr lang="en-US" b="1" i="1">
                                                <a:solidFill>
                                                  <a:schemeClr val="tx1"/>
                                                </a:solidFill>
                                                <a:latin typeface="Cambria Math" panose="02040503050406030204" pitchFamily="18" charset="0"/>
                                              </a:rPr>
                                              <m:t>𝑑</m:t>
                                            </m:r>
                                          </m:e>
                                          <m:sup>
                                            <m:r>
                                              <a:rPr lang="en-US" b="1" i="1">
                                                <a:solidFill>
                                                  <a:schemeClr val="tx1"/>
                                                </a:solidFill>
                                                <a:latin typeface="Cambria Math" panose="02040503050406030204" pitchFamily="18" charset="0"/>
                                              </a:rPr>
                                              <m:t>2</m:t>
                                            </m:r>
                                          </m:sup>
                                        </m:sSup>
                                        <m:r>
                                          <a:rPr lang="en-US" b="1" i="1">
                                            <a:solidFill>
                                              <a:schemeClr val="tx1"/>
                                            </a:solidFill>
                                            <a:latin typeface="Cambria Math" panose="02040503050406030204" pitchFamily="18" charset="0"/>
                                          </a:rPr>
                                          <m:t>𝑦</m:t>
                                        </m:r>
                                      </m:num>
                                      <m:den>
                                        <m:r>
                                          <a:rPr lang="en-US" b="1" i="1">
                                            <a:solidFill>
                                              <a:schemeClr val="tx1"/>
                                            </a:solidFill>
                                            <a:latin typeface="Cambria Math" panose="02040503050406030204" pitchFamily="18" charset="0"/>
                                          </a:rPr>
                                          <m:t>𝑑</m:t>
                                        </m:r>
                                        <m:sSup>
                                          <m:sSupPr>
                                            <m:ctrlPr>
                                              <a:rPr lang="en-US" b="1" i="1">
                                                <a:solidFill>
                                                  <a:schemeClr val="tx1"/>
                                                </a:solidFill>
                                                <a:latin typeface="Cambria Math" panose="02040503050406030204" pitchFamily="18" charset="0"/>
                                              </a:rPr>
                                            </m:ctrlPr>
                                          </m:sSupPr>
                                          <m:e>
                                            <m:r>
                                              <a:rPr lang="en-US" b="1" i="1">
                                                <a:solidFill>
                                                  <a:schemeClr val="tx1"/>
                                                </a:solidFill>
                                                <a:latin typeface="Cambria Math" panose="02040503050406030204" pitchFamily="18" charset="0"/>
                                              </a:rPr>
                                              <m:t>𝑥</m:t>
                                            </m:r>
                                          </m:e>
                                          <m:sup>
                                            <m:r>
                                              <a:rPr lang="en-US" b="1" i="1">
                                                <a:solidFill>
                                                  <a:schemeClr val="tx1"/>
                                                </a:solidFill>
                                                <a:latin typeface="Cambria Math" panose="02040503050406030204" pitchFamily="18" charset="0"/>
                                              </a:rPr>
                                              <m:t>2</m:t>
                                            </m:r>
                                          </m:sup>
                                        </m:sSup>
                                      </m:den>
                                    </m:f>
                                    <m:r>
                                      <a:rPr lang="en-US" b="1" i="1">
                                        <a:solidFill>
                                          <a:schemeClr val="tx1"/>
                                        </a:solidFill>
                                        <a:latin typeface="Cambria Math" panose="02040503050406030204" pitchFamily="18" charset="0"/>
                                      </a:rPr>
                                      <m:t>=</m:t>
                                    </m:r>
                                    <m:f>
                                      <m:fPr>
                                        <m:ctrlPr>
                                          <a:rPr lang="en-US" b="1" i="1">
                                            <a:solidFill>
                                              <a:schemeClr val="tx1"/>
                                            </a:solidFill>
                                            <a:latin typeface="Cambria Math" panose="02040503050406030204" pitchFamily="18" charset="0"/>
                                          </a:rPr>
                                        </m:ctrlPr>
                                      </m:fPr>
                                      <m:num>
                                        <m:r>
                                          <a:rPr lang="en-US" b="1" i="1">
                                            <a:solidFill>
                                              <a:schemeClr val="tx1"/>
                                            </a:solidFill>
                                            <a:latin typeface="Cambria Math" panose="02040503050406030204" pitchFamily="18" charset="0"/>
                                          </a:rPr>
                                          <m:t>1</m:t>
                                        </m:r>
                                      </m:num>
                                      <m:den>
                                        <m:r>
                                          <a:rPr lang="en-US" b="1" i="1">
                                            <a:solidFill>
                                              <a:schemeClr val="tx1"/>
                                            </a:solidFill>
                                            <a:latin typeface="Cambria Math" panose="02040503050406030204" pitchFamily="18" charset="0"/>
                                          </a:rPr>
                                          <m:t>𝐸</m:t>
                                        </m:r>
                                        <m:r>
                                          <a:rPr lang="en-US" b="1"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𝐼</m:t>
                                        </m:r>
                                      </m:den>
                                    </m:f>
                                    <m:r>
                                      <a:rPr lang="en-US" b="1" i="1">
                                        <a:solidFill>
                                          <a:schemeClr val="tx1"/>
                                        </a:solidFill>
                                        <a:latin typeface="Cambria Math" panose="02040503050406030204" pitchFamily="18" charset="0"/>
                                      </a:rPr>
                                      <m:t> </m:t>
                                    </m:r>
                                    <m:nary>
                                      <m:naryPr>
                                        <m:limLoc m:val="undOvr"/>
                                        <m:subHide m:val="on"/>
                                        <m:supHide m:val="on"/>
                                        <m:ctrlPr>
                                          <a:rPr lang="en-US" b="1" i="1">
                                            <a:solidFill>
                                              <a:schemeClr val="tx1"/>
                                            </a:solidFill>
                                            <a:latin typeface="Cambria Math" panose="02040503050406030204" pitchFamily="18" charset="0"/>
                                          </a:rPr>
                                        </m:ctrlPr>
                                      </m:naryPr>
                                      <m:sub/>
                                      <m:sup/>
                                      <m:e>
                                        <m:r>
                                          <a:rPr lang="en-US" b="1"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𝑃</m:t>
                                        </m:r>
                                        <m:r>
                                          <a:rPr lang="en-US" b="1"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𝑋</m:t>
                                        </m:r>
                                        <m:r>
                                          <a:rPr lang="en-US" b="1" i="1">
                                            <a:solidFill>
                                              <a:schemeClr val="tx1"/>
                                            </a:solidFill>
                                            <a:latin typeface="Cambria Math" panose="02040503050406030204" pitchFamily="18" charset="0"/>
                                          </a:rPr>
                                          <m:t>)</m:t>
                                        </m:r>
                                      </m:e>
                                    </m:nary>
                                  </m:e>
                                </m:nary>
                                <m:r>
                                  <a:rPr lang="en-US" b="1" i="1">
                                    <a:solidFill>
                                      <a:schemeClr val="tx1"/>
                                    </a:solidFill>
                                    <a:latin typeface="Cambria Math" panose="02040503050406030204" pitchFamily="18" charset="0"/>
                                  </a:rPr>
                                  <m:t> </m:t>
                                </m:r>
                              </m:oMath>
                            </m:oMathPara>
                          </a14:m>
                          <a:endParaRPr lang="en-US" b="1" dirty="0">
                            <a:solidFill>
                              <a:schemeClr val="tx1"/>
                            </a:solidFill>
                          </a:endParaRPr>
                        </a:p>
                        <a:p>
                          <a:r>
                            <a:rPr lang="en-US" b="1" dirty="0">
                              <a:solidFill>
                                <a:schemeClr val="tx1"/>
                              </a:solidFill>
                            </a:rPr>
                            <a:t> </a:t>
                          </a:r>
                        </a:p>
                        <a:p>
                          <a:endParaRPr lang="en-US" dirty="0">
                            <a:solidFill>
                              <a:schemeClr val="tx1"/>
                            </a:solidFill>
                          </a:endParaRPr>
                        </a:p>
                      </a:txBody>
                      <a:tcPr/>
                    </a:tc>
                    <a:extLst>
                      <a:ext uri="{0D108BD9-81ED-4DB2-BD59-A6C34878D82A}">
                        <a16:rowId xmlns:a16="http://schemas.microsoft.com/office/drawing/2014/main" val="3738175030"/>
                      </a:ext>
                    </a:extLst>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2714119091"/>
                  </p:ext>
                </p:extLst>
              </p:nvPr>
            </p:nvGraphicFramePr>
            <p:xfrm>
              <a:off x="0" y="1509487"/>
              <a:ext cx="12192000" cy="5601145"/>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3404160936"/>
                        </a:ext>
                      </a:extLst>
                    </a:gridCol>
                    <a:gridCol w="6096000">
                      <a:extLst>
                        <a:ext uri="{9D8B030D-6E8A-4147-A177-3AD203B41FA5}">
                          <a16:colId xmlns:a16="http://schemas.microsoft.com/office/drawing/2014/main" val="4214229058"/>
                        </a:ext>
                      </a:extLst>
                    </a:gridCol>
                  </a:tblGrid>
                  <a:tr h="5601145">
                    <a:tc>
                      <a:txBody>
                        <a:bodyPr/>
                        <a:lstStyle/>
                        <a:p>
                          <a:endParaRPr lang="en-US"/>
                        </a:p>
                      </a:txBody>
                      <a:tcPr>
                        <a:blipFill>
                          <a:blip r:embed="rId2"/>
                          <a:stretch>
                            <a:fillRect l="-200" t="-978" r="-100500" b="-435"/>
                          </a:stretch>
                        </a:blipFill>
                      </a:tcPr>
                    </a:tc>
                    <a:tc>
                      <a:txBody>
                        <a:bodyPr/>
                        <a:lstStyle/>
                        <a:p>
                          <a:endParaRPr lang="en-US"/>
                        </a:p>
                      </a:txBody>
                      <a:tcPr>
                        <a:blipFill>
                          <a:blip r:embed="rId2"/>
                          <a:stretch>
                            <a:fillRect l="-100200" t="-978" r="-500" b="-435"/>
                          </a:stretch>
                        </a:blipFill>
                      </a:tcPr>
                    </a:tc>
                    <a:extLst>
                      <a:ext uri="{0D108BD9-81ED-4DB2-BD59-A6C34878D82A}">
                        <a16:rowId xmlns:a16="http://schemas.microsoft.com/office/drawing/2014/main" val="3738175030"/>
                      </a:ext>
                    </a:extLst>
                  </a:tr>
                </a:tbl>
              </a:graphicData>
            </a:graphic>
          </p:graphicFrame>
        </mc:Fallback>
      </mc:AlternateContent>
    </p:spTree>
    <p:extLst>
      <p:ext uri="{BB962C8B-B14F-4D97-AF65-F5344CB8AC3E}">
        <p14:creationId xmlns:p14="http://schemas.microsoft.com/office/powerpoint/2010/main" val="3414996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20915"/>
            <a:ext cx="9550400" cy="682171"/>
          </a:xfrm>
        </p:spPr>
        <p:txBody>
          <a:bodyPr>
            <a:normAutofit fontScale="90000"/>
          </a:bodyPr>
          <a:lstStyle/>
          <a:p>
            <a:pPr algn="ctr"/>
            <a:r>
              <a:rPr lang="en-US" dirty="0" smtClean="0">
                <a:solidFill>
                  <a:schemeClr val="tx1"/>
                </a:solidFill>
              </a:rPr>
              <a:t>Calculations</a:t>
            </a:r>
            <a:endParaRPr lang="en-US" dirty="0">
              <a:solidFill>
                <a:schemeClr val="tx1"/>
              </a:solidFill>
            </a:endParaRPr>
          </a:p>
        </p:txBody>
      </p:sp>
      <p:sp>
        <p:nvSpPr>
          <p:cNvPr id="3" name="Subtitle 2"/>
          <p:cNvSpPr>
            <a:spLocks noGrp="1"/>
          </p:cNvSpPr>
          <p:nvPr>
            <p:ph type="subTitle" idx="1"/>
          </p:nvPr>
        </p:nvSpPr>
        <p:spPr>
          <a:xfrm>
            <a:off x="348343" y="1480457"/>
            <a:ext cx="11190513" cy="4833257"/>
          </a:xfrm>
        </p:spPr>
        <p:txBody>
          <a:bodyPr/>
          <a:lstStyle/>
          <a:p>
            <a:endParaRPr lang="en-US" dirty="0"/>
          </a:p>
        </p:txBody>
      </p:sp>
      <mc:AlternateContent xmlns:mc="http://schemas.openxmlformats.org/markup-compatibility/2006">
        <mc:Choice xmlns:a14="http://schemas.microsoft.com/office/drawing/2010/main" Requires="a14">
          <p:graphicFrame>
            <p:nvGraphicFramePr>
              <p:cNvPr id="5" name="Table 4"/>
              <p:cNvGraphicFramePr>
                <a:graphicFrameLocks noGrp="1"/>
              </p:cNvGraphicFramePr>
              <p:nvPr>
                <p:extLst>
                  <p:ext uri="{D42A27DB-BD31-4B8C-83A1-F6EECF244321}">
                    <p14:modId xmlns:p14="http://schemas.microsoft.com/office/powerpoint/2010/main" val="871996924"/>
                  </p:ext>
                </p:extLst>
              </p:nvPr>
            </p:nvGraphicFramePr>
            <p:xfrm>
              <a:off x="0" y="1103086"/>
              <a:ext cx="12192000" cy="5754914"/>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3395232840"/>
                        </a:ext>
                      </a:extLst>
                    </a:gridCol>
                    <a:gridCol w="6096000">
                      <a:extLst>
                        <a:ext uri="{9D8B030D-6E8A-4147-A177-3AD203B41FA5}">
                          <a16:colId xmlns:a16="http://schemas.microsoft.com/office/drawing/2014/main" val="2839467550"/>
                        </a:ext>
                      </a:extLst>
                    </a:gridCol>
                  </a:tblGrid>
                  <a:tr h="5754914">
                    <a:tc>
                      <a:txBody>
                        <a:bodyPr/>
                        <a:lstStyle/>
                        <a:p>
                          <a:r>
                            <a:rPr lang="en-US" sz="1800" b="1" kern="1200" dirty="0" smtClean="0">
                              <a:solidFill>
                                <a:schemeClr val="tx1"/>
                              </a:solidFill>
                              <a:effectLst/>
                              <a:latin typeface="+mn-lt"/>
                              <a:ea typeface="+mn-ea"/>
                              <a:cs typeface="+mn-cs"/>
                            </a:rPr>
                            <a:t> </a:t>
                          </a:r>
                        </a:p>
                        <a:p>
                          <a:pPr/>
                          <a14:m>
                            <m:oMathPara xmlns:m="http://schemas.openxmlformats.org/officeDocument/2006/math">
                              <m:oMathParaPr>
                                <m:jc m:val="centerGroup"/>
                              </m:oMathParaPr>
                              <m:oMath xmlns:m="http://schemas.openxmlformats.org/officeDocument/2006/math">
                                <m:r>
                                  <a:rPr lang="en-US" sz="1800" b="1" i="1" kern="1200">
                                    <a:solidFill>
                                      <a:schemeClr val="tx1"/>
                                    </a:solidFill>
                                    <a:effectLst/>
                                    <a:latin typeface="Cambria Math" panose="02040503050406030204" pitchFamily="18" charset="0"/>
                                    <a:ea typeface="+mn-ea"/>
                                    <a:cs typeface="+mn-cs"/>
                                  </a:rPr>
                                  <m:t>𝜃</m:t>
                                </m:r>
                                <m:d>
                                  <m:dPr>
                                    <m:ctrlPr>
                                      <a:rPr lang="en-US" sz="1800" b="1" i="1" kern="1200">
                                        <a:solidFill>
                                          <a:schemeClr val="tx1"/>
                                        </a:solidFill>
                                        <a:effectLst/>
                                        <a:latin typeface="Cambria Math" panose="02040503050406030204" pitchFamily="18" charset="0"/>
                                        <a:ea typeface="+mn-ea"/>
                                        <a:cs typeface="+mn-cs"/>
                                      </a:rPr>
                                    </m:ctrlPr>
                                  </m:dPr>
                                  <m:e>
                                    <m:r>
                                      <a:rPr lang="en-US" sz="1800" b="1" i="1" kern="1200">
                                        <a:solidFill>
                                          <a:schemeClr val="tx1"/>
                                        </a:solidFill>
                                        <a:effectLst/>
                                        <a:latin typeface="Cambria Math" panose="02040503050406030204" pitchFamily="18" charset="0"/>
                                        <a:ea typeface="+mn-ea"/>
                                        <a:cs typeface="+mn-cs"/>
                                      </a:rPr>
                                      <m:t>𝑥</m:t>
                                    </m:r>
                                  </m:e>
                                </m:d>
                                <m:r>
                                  <a:rPr lang="en-US" sz="1800" b="1" i="1" kern="1200">
                                    <a:solidFill>
                                      <a:schemeClr val="tx1"/>
                                    </a:solidFill>
                                    <a:effectLst/>
                                    <a:latin typeface="Cambria Math" panose="02040503050406030204" pitchFamily="18" charset="0"/>
                                    <a:ea typeface="+mn-ea"/>
                                    <a:cs typeface="+mn-cs"/>
                                  </a:rPr>
                                  <m:t>=</m:t>
                                </m:r>
                                <m:f>
                                  <m:fPr>
                                    <m:ctrlPr>
                                      <a:rPr lang="en-US" sz="1800" b="1" i="1" kern="1200">
                                        <a:solidFill>
                                          <a:schemeClr val="tx1"/>
                                        </a:solidFill>
                                        <a:effectLst/>
                                        <a:latin typeface="Cambria Math" panose="02040503050406030204" pitchFamily="18" charset="0"/>
                                        <a:ea typeface="+mn-ea"/>
                                        <a:cs typeface="+mn-cs"/>
                                      </a:rPr>
                                    </m:ctrlPr>
                                  </m:fPr>
                                  <m:num>
                                    <m:r>
                                      <a:rPr lang="en-US" sz="1800" b="1" i="1" kern="1200">
                                        <a:solidFill>
                                          <a:schemeClr val="tx1"/>
                                        </a:solidFill>
                                        <a:effectLst/>
                                        <a:latin typeface="Cambria Math" panose="02040503050406030204" pitchFamily="18" charset="0"/>
                                        <a:ea typeface="+mn-ea"/>
                                        <a:cs typeface="+mn-cs"/>
                                      </a:rPr>
                                      <m:t>𝑑𝑦</m:t>
                                    </m:r>
                                  </m:num>
                                  <m:den>
                                    <m:r>
                                      <a:rPr lang="en-US" sz="1800" b="1" i="1" kern="1200">
                                        <a:solidFill>
                                          <a:schemeClr val="tx1"/>
                                        </a:solidFill>
                                        <a:effectLst/>
                                        <a:latin typeface="Cambria Math" panose="02040503050406030204" pitchFamily="18" charset="0"/>
                                        <a:ea typeface="+mn-ea"/>
                                        <a:cs typeface="+mn-cs"/>
                                      </a:rPr>
                                      <m:t>𝑑𝑥</m:t>
                                    </m:r>
                                  </m:den>
                                </m:f>
                                <m:r>
                                  <a:rPr lang="en-US" sz="1800" b="1" i="1" kern="1200">
                                    <a:solidFill>
                                      <a:schemeClr val="tx1"/>
                                    </a:solidFill>
                                    <a:effectLst/>
                                    <a:latin typeface="Cambria Math" panose="02040503050406030204" pitchFamily="18" charset="0"/>
                                    <a:ea typeface="+mn-ea"/>
                                    <a:cs typeface="+mn-cs"/>
                                  </a:rPr>
                                  <m:t>=</m:t>
                                </m:r>
                                <m:f>
                                  <m:fPr>
                                    <m:ctrlPr>
                                      <a:rPr lang="en-US" sz="1800" b="1" i="1" kern="1200">
                                        <a:solidFill>
                                          <a:schemeClr val="tx1"/>
                                        </a:solidFill>
                                        <a:effectLst/>
                                        <a:latin typeface="Cambria Math" panose="02040503050406030204" pitchFamily="18" charset="0"/>
                                        <a:ea typeface="+mn-ea"/>
                                        <a:cs typeface="+mn-cs"/>
                                      </a:rPr>
                                    </m:ctrlPr>
                                  </m:fPr>
                                  <m:num>
                                    <m:r>
                                      <a:rPr lang="en-US" sz="1800" b="1" i="1" kern="1200">
                                        <a:solidFill>
                                          <a:schemeClr val="tx1"/>
                                        </a:solidFill>
                                        <a:effectLst/>
                                        <a:latin typeface="Cambria Math" panose="02040503050406030204" pitchFamily="18" charset="0"/>
                                        <a:ea typeface="+mn-ea"/>
                                        <a:cs typeface="+mn-cs"/>
                                      </a:rPr>
                                      <m:t>1</m:t>
                                    </m:r>
                                  </m:num>
                                  <m:den>
                                    <m:r>
                                      <a:rPr lang="en-US" sz="1800" b="1" i="1" kern="1200">
                                        <a:solidFill>
                                          <a:schemeClr val="tx1"/>
                                        </a:solidFill>
                                        <a:effectLst/>
                                        <a:latin typeface="Cambria Math" panose="02040503050406030204" pitchFamily="18" charset="0"/>
                                        <a:ea typeface="+mn-ea"/>
                                        <a:cs typeface="+mn-cs"/>
                                      </a:rPr>
                                      <m:t>𝐸</m:t>
                                    </m:r>
                                    <m:r>
                                      <a:rPr lang="en-US" sz="1800" b="1" i="1" kern="1200">
                                        <a:solidFill>
                                          <a:schemeClr val="tx1"/>
                                        </a:solidFill>
                                        <a:effectLst/>
                                        <a:latin typeface="Cambria Math" panose="02040503050406030204" pitchFamily="18" charset="0"/>
                                        <a:ea typeface="+mn-ea"/>
                                        <a:cs typeface="+mn-cs"/>
                                      </a:rPr>
                                      <m:t>∗</m:t>
                                    </m:r>
                                    <m:r>
                                      <a:rPr lang="en-US" sz="1800" b="1" i="1" kern="1200">
                                        <a:solidFill>
                                          <a:schemeClr val="tx1"/>
                                        </a:solidFill>
                                        <a:effectLst/>
                                        <a:latin typeface="Cambria Math" panose="02040503050406030204" pitchFamily="18" charset="0"/>
                                        <a:ea typeface="+mn-ea"/>
                                        <a:cs typeface="+mn-cs"/>
                                      </a:rPr>
                                      <m:t>𝐼</m:t>
                                    </m:r>
                                  </m:den>
                                </m:f>
                                <m:d>
                                  <m:dPr>
                                    <m:ctrlPr>
                                      <a:rPr lang="en-US" sz="1800" b="1" i="1" kern="1200">
                                        <a:solidFill>
                                          <a:schemeClr val="tx1"/>
                                        </a:solidFill>
                                        <a:effectLst/>
                                        <a:latin typeface="Cambria Math" panose="02040503050406030204" pitchFamily="18" charset="0"/>
                                        <a:ea typeface="+mn-ea"/>
                                        <a:cs typeface="+mn-cs"/>
                                      </a:rPr>
                                    </m:ctrlPr>
                                  </m:dPr>
                                  <m:e>
                                    <m:f>
                                      <m:fPr>
                                        <m:ctrlPr>
                                          <a:rPr lang="en-US" sz="1800" b="1" i="1" kern="1200">
                                            <a:solidFill>
                                              <a:schemeClr val="tx1"/>
                                            </a:solidFill>
                                            <a:effectLst/>
                                            <a:latin typeface="Cambria Math" panose="02040503050406030204" pitchFamily="18" charset="0"/>
                                            <a:ea typeface="+mn-ea"/>
                                            <a:cs typeface="+mn-cs"/>
                                          </a:rPr>
                                        </m:ctrlPr>
                                      </m:fPr>
                                      <m:num>
                                        <m:r>
                                          <a:rPr lang="en-US" sz="1800" b="1" i="1" kern="1200">
                                            <a:solidFill>
                                              <a:schemeClr val="tx1"/>
                                            </a:solidFill>
                                            <a:effectLst/>
                                            <a:latin typeface="Cambria Math" panose="02040503050406030204" pitchFamily="18" charset="0"/>
                                            <a:ea typeface="+mn-ea"/>
                                            <a:cs typeface="+mn-cs"/>
                                          </a:rPr>
                                          <m:t>𝑃</m:t>
                                        </m:r>
                                        <m:r>
                                          <a:rPr lang="en-US" sz="1800" b="1" i="1" kern="1200">
                                            <a:solidFill>
                                              <a:schemeClr val="tx1"/>
                                            </a:solidFill>
                                            <a:effectLst/>
                                            <a:latin typeface="Cambria Math" panose="02040503050406030204" pitchFamily="18" charset="0"/>
                                            <a:ea typeface="+mn-ea"/>
                                            <a:cs typeface="+mn-cs"/>
                                          </a:rPr>
                                          <m:t>∗</m:t>
                                        </m:r>
                                        <m:sSup>
                                          <m:sSupPr>
                                            <m:ctrlPr>
                                              <a:rPr lang="en-US" sz="1800" b="1" i="1" kern="1200">
                                                <a:solidFill>
                                                  <a:schemeClr val="tx1"/>
                                                </a:solidFill>
                                                <a:effectLst/>
                                                <a:latin typeface="Cambria Math" panose="02040503050406030204" pitchFamily="18" charset="0"/>
                                                <a:ea typeface="+mn-ea"/>
                                                <a:cs typeface="+mn-cs"/>
                                              </a:rPr>
                                            </m:ctrlPr>
                                          </m:sSupPr>
                                          <m:e>
                                            <m:r>
                                              <a:rPr lang="en-US" sz="1800" b="1" i="1" kern="1200">
                                                <a:solidFill>
                                                  <a:schemeClr val="tx1"/>
                                                </a:solidFill>
                                                <a:effectLst/>
                                                <a:latin typeface="Cambria Math" panose="02040503050406030204" pitchFamily="18" charset="0"/>
                                                <a:ea typeface="+mn-ea"/>
                                                <a:cs typeface="+mn-cs"/>
                                              </a:rPr>
                                              <m:t>𝑋</m:t>
                                            </m:r>
                                          </m:e>
                                          <m:sup>
                                            <m:r>
                                              <a:rPr lang="en-US" sz="1800" b="1" i="1" kern="1200">
                                                <a:solidFill>
                                                  <a:schemeClr val="tx1"/>
                                                </a:solidFill>
                                                <a:effectLst/>
                                                <a:latin typeface="Cambria Math" panose="02040503050406030204" pitchFamily="18" charset="0"/>
                                                <a:ea typeface="+mn-ea"/>
                                                <a:cs typeface="+mn-cs"/>
                                              </a:rPr>
                                              <m:t>2</m:t>
                                            </m:r>
                                          </m:sup>
                                        </m:sSup>
                                      </m:num>
                                      <m:den>
                                        <m:r>
                                          <a:rPr lang="en-US" sz="1800" b="1" i="1" kern="1200">
                                            <a:solidFill>
                                              <a:schemeClr val="tx1"/>
                                            </a:solidFill>
                                            <a:effectLst/>
                                            <a:latin typeface="Cambria Math" panose="02040503050406030204" pitchFamily="18" charset="0"/>
                                            <a:ea typeface="+mn-ea"/>
                                            <a:cs typeface="+mn-cs"/>
                                          </a:rPr>
                                          <m:t>2</m:t>
                                        </m:r>
                                      </m:den>
                                    </m:f>
                                    <m:r>
                                      <a:rPr lang="en-US" sz="1800" b="1" i="1" kern="1200">
                                        <a:solidFill>
                                          <a:schemeClr val="tx1"/>
                                        </a:solidFill>
                                        <a:effectLst/>
                                        <a:latin typeface="Cambria Math" panose="02040503050406030204" pitchFamily="18" charset="0"/>
                                        <a:ea typeface="+mn-ea"/>
                                        <a:cs typeface="+mn-cs"/>
                                      </a:rPr>
                                      <m:t>+</m:t>
                                    </m:r>
                                    <m:r>
                                      <a:rPr lang="en-US" sz="1800" b="1" i="1" kern="1200">
                                        <a:solidFill>
                                          <a:schemeClr val="tx1"/>
                                        </a:solidFill>
                                        <a:effectLst/>
                                        <a:latin typeface="Cambria Math" panose="02040503050406030204" pitchFamily="18" charset="0"/>
                                        <a:ea typeface="+mn-ea"/>
                                        <a:cs typeface="+mn-cs"/>
                                      </a:rPr>
                                      <m:t>𝐶</m:t>
                                    </m:r>
                                    <m:r>
                                      <a:rPr lang="en-US" sz="1800" b="1" i="1" kern="1200">
                                        <a:solidFill>
                                          <a:schemeClr val="tx1"/>
                                        </a:solidFill>
                                        <a:effectLst/>
                                        <a:latin typeface="Cambria Math" panose="02040503050406030204" pitchFamily="18" charset="0"/>
                                        <a:ea typeface="+mn-ea"/>
                                        <a:cs typeface="+mn-cs"/>
                                      </a:rPr>
                                      <m:t>1</m:t>
                                    </m:r>
                                  </m:e>
                                </m:d>
                              </m:oMath>
                            </m:oMathPara>
                          </a14:m>
                          <a:endParaRPr lang="en-US" sz="1800" b="1"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The slope equation (equation 1) is presented as:</a:t>
                          </a:r>
                        </a:p>
                        <a:p>
                          <a:pPr/>
                          <a14:m>
                            <m:oMathPara xmlns:m="http://schemas.openxmlformats.org/officeDocument/2006/math">
                              <m:oMathParaPr>
                                <m:jc m:val="centerGroup"/>
                              </m:oMathParaPr>
                              <m:oMath xmlns:m="http://schemas.openxmlformats.org/officeDocument/2006/math">
                                <m:nary>
                                  <m:naryPr>
                                    <m:limLoc m:val="undOvr"/>
                                    <m:subHide m:val="on"/>
                                    <m:supHide m:val="on"/>
                                    <m:ctrlPr>
                                      <a:rPr lang="en-US" sz="1800" b="1" i="1" kern="1200">
                                        <a:solidFill>
                                          <a:schemeClr val="tx1"/>
                                        </a:solidFill>
                                        <a:effectLst/>
                                        <a:latin typeface="Cambria Math" panose="02040503050406030204" pitchFamily="18" charset="0"/>
                                        <a:ea typeface="+mn-ea"/>
                                        <a:cs typeface="+mn-cs"/>
                                      </a:rPr>
                                    </m:ctrlPr>
                                  </m:naryPr>
                                  <m:sub/>
                                  <m:sup/>
                                  <m:e>
                                    <m:f>
                                      <m:fPr>
                                        <m:ctrlPr>
                                          <a:rPr lang="en-US" sz="1800" b="1" i="1" kern="1200">
                                            <a:solidFill>
                                              <a:schemeClr val="tx1"/>
                                            </a:solidFill>
                                            <a:effectLst/>
                                            <a:latin typeface="Cambria Math" panose="02040503050406030204" pitchFamily="18" charset="0"/>
                                            <a:ea typeface="+mn-ea"/>
                                            <a:cs typeface="+mn-cs"/>
                                          </a:rPr>
                                        </m:ctrlPr>
                                      </m:fPr>
                                      <m:num>
                                        <m:r>
                                          <a:rPr lang="en-US" sz="1800" b="1" i="1" kern="1200">
                                            <a:solidFill>
                                              <a:schemeClr val="tx1"/>
                                            </a:solidFill>
                                            <a:effectLst/>
                                            <a:latin typeface="Cambria Math" panose="02040503050406030204" pitchFamily="18" charset="0"/>
                                            <a:ea typeface="+mn-ea"/>
                                            <a:cs typeface="+mn-cs"/>
                                          </a:rPr>
                                          <m:t>𝑑𝑦</m:t>
                                        </m:r>
                                      </m:num>
                                      <m:den>
                                        <m:r>
                                          <a:rPr lang="en-US" sz="1800" b="1" i="1" kern="1200">
                                            <a:solidFill>
                                              <a:schemeClr val="tx1"/>
                                            </a:solidFill>
                                            <a:effectLst/>
                                            <a:latin typeface="Cambria Math" panose="02040503050406030204" pitchFamily="18" charset="0"/>
                                            <a:ea typeface="+mn-ea"/>
                                            <a:cs typeface="+mn-cs"/>
                                          </a:rPr>
                                          <m:t>𝑑𝑥</m:t>
                                        </m:r>
                                      </m:den>
                                    </m:f>
                                  </m:e>
                                </m:nary>
                                <m:r>
                                  <a:rPr lang="en-US" sz="1800" b="1" i="1" kern="1200">
                                    <a:solidFill>
                                      <a:schemeClr val="tx1"/>
                                    </a:solidFill>
                                    <a:effectLst/>
                                    <a:latin typeface="Cambria Math" panose="02040503050406030204" pitchFamily="18" charset="0"/>
                                    <a:ea typeface="+mn-ea"/>
                                    <a:cs typeface="+mn-cs"/>
                                  </a:rPr>
                                  <m:t>=</m:t>
                                </m:r>
                                <m:f>
                                  <m:fPr>
                                    <m:ctrlPr>
                                      <a:rPr lang="en-US" sz="1800" b="1" i="1" kern="1200">
                                        <a:solidFill>
                                          <a:schemeClr val="tx1"/>
                                        </a:solidFill>
                                        <a:effectLst/>
                                        <a:latin typeface="Cambria Math" panose="02040503050406030204" pitchFamily="18" charset="0"/>
                                        <a:ea typeface="+mn-ea"/>
                                        <a:cs typeface="+mn-cs"/>
                                      </a:rPr>
                                    </m:ctrlPr>
                                  </m:fPr>
                                  <m:num>
                                    <m:r>
                                      <a:rPr lang="en-US" sz="1800" b="1" i="1" kern="1200">
                                        <a:solidFill>
                                          <a:schemeClr val="tx1"/>
                                        </a:solidFill>
                                        <a:effectLst/>
                                        <a:latin typeface="Cambria Math" panose="02040503050406030204" pitchFamily="18" charset="0"/>
                                        <a:ea typeface="+mn-ea"/>
                                        <a:cs typeface="+mn-cs"/>
                                      </a:rPr>
                                      <m:t>1</m:t>
                                    </m:r>
                                  </m:num>
                                  <m:den>
                                    <m:r>
                                      <a:rPr lang="en-US" sz="1800" b="1" i="1" kern="1200">
                                        <a:solidFill>
                                          <a:schemeClr val="tx1"/>
                                        </a:solidFill>
                                        <a:effectLst/>
                                        <a:latin typeface="Cambria Math" panose="02040503050406030204" pitchFamily="18" charset="0"/>
                                        <a:ea typeface="+mn-ea"/>
                                        <a:cs typeface="+mn-cs"/>
                                      </a:rPr>
                                      <m:t>𝐸</m:t>
                                    </m:r>
                                    <m:r>
                                      <a:rPr lang="en-US" sz="1800" b="1" i="1" kern="1200">
                                        <a:solidFill>
                                          <a:schemeClr val="tx1"/>
                                        </a:solidFill>
                                        <a:effectLst/>
                                        <a:latin typeface="Cambria Math" panose="02040503050406030204" pitchFamily="18" charset="0"/>
                                        <a:ea typeface="+mn-ea"/>
                                        <a:cs typeface="+mn-cs"/>
                                      </a:rPr>
                                      <m:t>∗</m:t>
                                    </m:r>
                                    <m:r>
                                      <a:rPr lang="en-US" sz="1800" b="1" i="1" kern="1200">
                                        <a:solidFill>
                                          <a:schemeClr val="tx1"/>
                                        </a:solidFill>
                                        <a:effectLst/>
                                        <a:latin typeface="Cambria Math" panose="02040503050406030204" pitchFamily="18" charset="0"/>
                                        <a:ea typeface="+mn-ea"/>
                                        <a:cs typeface="+mn-cs"/>
                                      </a:rPr>
                                      <m:t>𝐼</m:t>
                                    </m:r>
                                  </m:den>
                                </m:f>
                                <m:nary>
                                  <m:naryPr>
                                    <m:limLoc m:val="undOvr"/>
                                    <m:subHide m:val="on"/>
                                    <m:supHide m:val="on"/>
                                    <m:ctrlPr>
                                      <a:rPr lang="en-US" sz="1800" b="1" i="1" kern="1200">
                                        <a:solidFill>
                                          <a:schemeClr val="tx1"/>
                                        </a:solidFill>
                                        <a:effectLst/>
                                        <a:latin typeface="Cambria Math" panose="02040503050406030204" pitchFamily="18" charset="0"/>
                                        <a:ea typeface="+mn-ea"/>
                                        <a:cs typeface="+mn-cs"/>
                                      </a:rPr>
                                    </m:ctrlPr>
                                  </m:naryPr>
                                  <m:sub/>
                                  <m:sup/>
                                  <m:e>
                                    <m:r>
                                      <a:rPr lang="en-US" sz="1800" b="1" i="1" kern="1200">
                                        <a:solidFill>
                                          <a:schemeClr val="tx1"/>
                                        </a:solidFill>
                                        <a:effectLst/>
                                        <a:latin typeface="Cambria Math" panose="02040503050406030204" pitchFamily="18" charset="0"/>
                                        <a:ea typeface="+mn-ea"/>
                                        <a:cs typeface="+mn-cs"/>
                                      </a:rPr>
                                      <m:t>(</m:t>
                                    </m:r>
                                    <m:f>
                                      <m:fPr>
                                        <m:ctrlPr>
                                          <a:rPr lang="en-US" sz="1800" b="1" i="1" kern="1200">
                                            <a:solidFill>
                                              <a:schemeClr val="tx1"/>
                                            </a:solidFill>
                                            <a:effectLst/>
                                            <a:latin typeface="Cambria Math" panose="02040503050406030204" pitchFamily="18" charset="0"/>
                                            <a:ea typeface="+mn-ea"/>
                                            <a:cs typeface="+mn-cs"/>
                                          </a:rPr>
                                        </m:ctrlPr>
                                      </m:fPr>
                                      <m:num>
                                        <m:r>
                                          <a:rPr lang="en-US" sz="1800" b="1" i="1" kern="1200">
                                            <a:solidFill>
                                              <a:schemeClr val="tx1"/>
                                            </a:solidFill>
                                            <a:effectLst/>
                                            <a:latin typeface="Cambria Math" panose="02040503050406030204" pitchFamily="18" charset="0"/>
                                            <a:ea typeface="+mn-ea"/>
                                            <a:cs typeface="+mn-cs"/>
                                          </a:rPr>
                                          <m:t>𝑃</m:t>
                                        </m:r>
                                        <m:r>
                                          <a:rPr lang="en-US" sz="1800" b="1" i="1" kern="1200">
                                            <a:solidFill>
                                              <a:schemeClr val="tx1"/>
                                            </a:solidFill>
                                            <a:effectLst/>
                                            <a:latin typeface="Cambria Math" panose="02040503050406030204" pitchFamily="18" charset="0"/>
                                            <a:ea typeface="+mn-ea"/>
                                            <a:cs typeface="+mn-cs"/>
                                          </a:rPr>
                                          <m:t>∗</m:t>
                                        </m:r>
                                        <m:sSup>
                                          <m:sSupPr>
                                            <m:ctrlPr>
                                              <a:rPr lang="en-US" sz="1800" b="1" i="1" kern="1200">
                                                <a:solidFill>
                                                  <a:schemeClr val="tx1"/>
                                                </a:solidFill>
                                                <a:effectLst/>
                                                <a:latin typeface="Cambria Math" panose="02040503050406030204" pitchFamily="18" charset="0"/>
                                                <a:ea typeface="+mn-ea"/>
                                                <a:cs typeface="+mn-cs"/>
                                              </a:rPr>
                                            </m:ctrlPr>
                                          </m:sSupPr>
                                          <m:e>
                                            <m:r>
                                              <a:rPr lang="en-US" sz="1800" b="1" i="1" kern="1200">
                                                <a:solidFill>
                                                  <a:schemeClr val="tx1"/>
                                                </a:solidFill>
                                                <a:effectLst/>
                                                <a:latin typeface="Cambria Math" panose="02040503050406030204" pitchFamily="18" charset="0"/>
                                                <a:ea typeface="+mn-ea"/>
                                                <a:cs typeface="+mn-cs"/>
                                              </a:rPr>
                                              <m:t>𝑋</m:t>
                                            </m:r>
                                          </m:e>
                                          <m:sup>
                                            <m:r>
                                              <a:rPr lang="en-US" sz="1800" b="1" i="1" kern="1200">
                                                <a:solidFill>
                                                  <a:schemeClr val="tx1"/>
                                                </a:solidFill>
                                                <a:effectLst/>
                                                <a:latin typeface="Cambria Math" panose="02040503050406030204" pitchFamily="18" charset="0"/>
                                                <a:ea typeface="+mn-ea"/>
                                                <a:cs typeface="+mn-cs"/>
                                              </a:rPr>
                                              <m:t>2</m:t>
                                            </m:r>
                                          </m:sup>
                                        </m:sSup>
                                      </m:num>
                                      <m:den>
                                        <m:r>
                                          <a:rPr lang="en-US" sz="1800" b="1" i="1" kern="1200">
                                            <a:solidFill>
                                              <a:schemeClr val="tx1"/>
                                            </a:solidFill>
                                            <a:effectLst/>
                                            <a:latin typeface="Cambria Math" panose="02040503050406030204" pitchFamily="18" charset="0"/>
                                            <a:ea typeface="+mn-ea"/>
                                            <a:cs typeface="+mn-cs"/>
                                          </a:rPr>
                                          <m:t>2</m:t>
                                        </m:r>
                                      </m:den>
                                    </m:f>
                                    <m:r>
                                      <a:rPr lang="en-US" sz="1800" b="1" i="1" kern="1200">
                                        <a:solidFill>
                                          <a:schemeClr val="tx1"/>
                                        </a:solidFill>
                                        <a:effectLst/>
                                        <a:latin typeface="Cambria Math" panose="02040503050406030204" pitchFamily="18" charset="0"/>
                                        <a:ea typeface="+mn-ea"/>
                                        <a:cs typeface="+mn-cs"/>
                                      </a:rPr>
                                      <m:t>+</m:t>
                                    </m:r>
                                    <m:r>
                                      <a:rPr lang="en-US" sz="1800" b="1" i="1" kern="1200">
                                        <a:solidFill>
                                          <a:schemeClr val="tx1"/>
                                        </a:solidFill>
                                        <a:effectLst/>
                                        <a:latin typeface="Cambria Math" panose="02040503050406030204" pitchFamily="18" charset="0"/>
                                        <a:ea typeface="+mn-ea"/>
                                        <a:cs typeface="+mn-cs"/>
                                      </a:rPr>
                                      <m:t>𝐶</m:t>
                                    </m:r>
                                    <m:r>
                                      <a:rPr lang="en-US" sz="1800" b="1" i="1" kern="1200">
                                        <a:solidFill>
                                          <a:schemeClr val="tx1"/>
                                        </a:solidFill>
                                        <a:effectLst/>
                                        <a:latin typeface="Cambria Math" panose="02040503050406030204" pitchFamily="18" charset="0"/>
                                        <a:ea typeface="+mn-ea"/>
                                        <a:cs typeface="+mn-cs"/>
                                      </a:rPr>
                                      <m:t>1)</m:t>
                                    </m:r>
                                  </m:e>
                                </m:nary>
                              </m:oMath>
                            </m:oMathPara>
                          </a14:m>
                          <a:endParaRPr lang="en-US" sz="1800" b="1"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sz="1800" b="1" i="1" kern="1200">
                                    <a:solidFill>
                                      <a:schemeClr val="tx1"/>
                                    </a:solidFill>
                                    <a:effectLst/>
                                    <a:latin typeface="Cambria Math" panose="02040503050406030204" pitchFamily="18" charset="0"/>
                                    <a:ea typeface="+mn-ea"/>
                                    <a:cs typeface="+mn-cs"/>
                                  </a:rPr>
                                  <m:t>𝑌</m:t>
                                </m:r>
                                <m:d>
                                  <m:dPr>
                                    <m:ctrlPr>
                                      <a:rPr lang="en-US" sz="1800" b="1" i="1" kern="1200">
                                        <a:solidFill>
                                          <a:schemeClr val="tx1"/>
                                        </a:solidFill>
                                        <a:effectLst/>
                                        <a:latin typeface="Cambria Math" panose="02040503050406030204" pitchFamily="18" charset="0"/>
                                        <a:ea typeface="+mn-ea"/>
                                        <a:cs typeface="+mn-cs"/>
                                      </a:rPr>
                                    </m:ctrlPr>
                                  </m:dPr>
                                  <m:e>
                                    <m:r>
                                      <a:rPr lang="en-US" sz="1800" b="1" i="1" kern="1200">
                                        <a:solidFill>
                                          <a:schemeClr val="tx1"/>
                                        </a:solidFill>
                                        <a:effectLst/>
                                        <a:latin typeface="Cambria Math" panose="02040503050406030204" pitchFamily="18" charset="0"/>
                                        <a:ea typeface="+mn-ea"/>
                                        <a:cs typeface="+mn-cs"/>
                                      </a:rPr>
                                      <m:t>𝑥</m:t>
                                    </m:r>
                                  </m:e>
                                </m:d>
                                <m:r>
                                  <a:rPr lang="en-US" sz="1800" b="1" i="1" kern="1200">
                                    <a:solidFill>
                                      <a:schemeClr val="tx1"/>
                                    </a:solidFill>
                                    <a:effectLst/>
                                    <a:latin typeface="Cambria Math" panose="02040503050406030204" pitchFamily="18" charset="0"/>
                                    <a:ea typeface="+mn-ea"/>
                                    <a:cs typeface="+mn-cs"/>
                                  </a:rPr>
                                  <m:t>=</m:t>
                                </m:r>
                                <m:f>
                                  <m:fPr>
                                    <m:ctrlPr>
                                      <a:rPr lang="en-US" sz="1800" b="1" i="1" kern="1200">
                                        <a:solidFill>
                                          <a:schemeClr val="tx1"/>
                                        </a:solidFill>
                                        <a:effectLst/>
                                        <a:latin typeface="Cambria Math" panose="02040503050406030204" pitchFamily="18" charset="0"/>
                                        <a:ea typeface="+mn-ea"/>
                                        <a:cs typeface="+mn-cs"/>
                                      </a:rPr>
                                    </m:ctrlPr>
                                  </m:fPr>
                                  <m:num>
                                    <m:r>
                                      <a:rPr lang="en-US" sz="1800" b="1" i="1" kern="1200">
                                        <a:solidFill>
                                          <a:schemeClr val="tx1"/>
                                        </a:solidFill>
                                        <a:effectLst/>
                                        <a:latin typeface="Cambria Math" panose="02040503050406030204" pitchFamily="18" charset="0"/>
                                        <a:ea typeface="+mn-ea"/>
                                        <a:cs typeface="+mn-cs"/>
                                      </a:rPr>
                                      <m:t>1</m:t>
                                    </m:r>
                                  </m:num>
                                  <m:den>
                                    <m:r>
                                      <a:rPr lang="en-US" sz="1800" b="1" i="1" kern="1200">
                                        <a:solidFill>
                                          <a:schemeClr val="tx1"/>
                                        </a:solidFill>
                                        <a:effectLst/>
                                        <a:latin typeface="Cambria Math" panose="02040503050406030204" pitchFamily="18" charset="0"/>
                                        <a:ea typeface="+mn-ea"/>
                                        <a:cs typeface="+mn-cs"/>
                                      </a:rPr>
                                      <m:t>𝐸</m:t>
                                    </m:r>
                                    <m:r>
                                      <a:rPr lang="en-US" sz="1800" b="1" i="1" kern="1200">
                                        <a:solidFill>
                                          <a:schemeClr val="tx1"/>
                                        </a:solidFill>
                                        <a:effectLst/>
                                        <a:latin typeface="Cambria Math" panose="02040503050406030204" pitchFamily="18" charset="0"/>
                                        <a:ea typeface="+mn-ea"/>
                                        <a:cs typeface="+mn-cs"/>
                                      </a:rPr>
                                      <m:t>∗</m:t>
                                    </m:r>
                                    <m:r>
                                      <a:rPr lang="en-US" sz="1800" b="1" i="1" kern="1200">
                                        <a:solidFill>
                                          <a:schemeClr val="tx1"/>
                                        </a:solidFill>
                                        <a:effectLst/>
                                        <a:latin typeface="Cambria Math" panose="02040503050406030204" pitchFamily="18" charset="0"/>
                                        <a:ea typeface="+mn-ea"/>
                                        <a:cs typeface="+mn-cs"/>
                                      </a:rPr>
                                      <m:t>𝐼</m:t>
                                    </m:r>
                                  </m:den>
                                </m:f>
                                <m:r>
                                  <a:rPr lang="en-US" sz="1800" b="1" i="1" kern="1200">
                                    <a:solidFill>
                                      <a:schemeClr val="tx1"/>
                                    </a:solidFill>
                                    <a:effectLst/>
                                    <a:latin typeface="Cambria Math" panose="02040503050406030204" pitchFamily="18" charset="0"/>
                                    <a:ea typeface="+mn-ea"/>
                                    <a:cs typeface="+mn-cs"/>
                                  </a:rPr>
                                  <m:t>(</m:t>
                                </m:r>
                                <m:f>
                                  <m:fPr>
                                    <m:ctrlPr>
                                      <a:rPr lang="en-US" sz="1800" b="1" i="1" kern="1200">
                                        <a:solidFill>
                                          <a:schemeClr val="tx1"/>
                                        </a:solidFill>
                                        <a:effectLst/>
                                        <a:latin typeface="Cambria Math" panose="02040503050406030204" pitchFamily="18" charset="0"/>
                                        <a:ea typeface="+mn-ea"/>
                                        <a:cs typeface="+mn-cs"/>
                                      </a:rPr>
                                    </m:ctrlPr>
                                  </m:fPr>
                                  <m:num>
                                    <m:r>
                                      <a:rPr lang="en-US" sz="1800" b="1" i="1" kern="1200">
                                        <a:solidFill>
                                          <a:schemeClr val="tx1"/>
                                        </a:solidFill>
                                        <a:effectLst/>
                                        <a:latin typeface="Cambria Math" panose="02040503050406030204" pitchFamily="18" charset="0"/>
                                        <a:ea typeface="+mn-ea"/>
                                        <a:cs typeface="+mn-cs"/>
                                      </a:rPr>
                                      <m:t>𝑃</m:t>
                                    </m:r>
                                    <m:r>
                                      <a:rPr lang="en-US" sz="1800" b="1" i="1" kern="1200">
                                        <a:solidFill>
                                          <a:schemeClr val="tx1"/>
                                        </a:solidFill>
                                        <a:effectLst/>
                                        <a:latin typeface="Cambria Math" panose="02040503050406030204" pitchFamily="18" charset="0"/>
                                        <a:ea typeface="+mn-ea"/>
                                        <a:cs typeface="+mn-cs"/>
                                      </a:rPr>
                                      <m:t>∗</m:t>
                                    </m:r>
                                    <m:sSup>
                                      <m:sSupPr>
                                        <m:ctrlPr>
                                          <a:rPr lang="en-US" sz="1800" b="1" i="1" kern="1200">
                                            <a:solidFill>
                                              <a:schemeClr val="tx1"/>
                                            </a:solidFill>
                                            <a:effectLst/>
                                            <a:latin typeface="Cambria Math" panose="02040503050406030204" pitchFamily="18" charset="0"/>
                                            <a:ea typeface="+mn-ea"/>
                                            <a:cs typeface="+mn-cs"/>
                                          </a:rPr>
                                        </m:ctrlPr>
                                      </m:sSupPr>
                                      <m:e>
                                        <m:r>
                                          <a:rPr lang="en-US" sz="1800" b="1" i="1" kern="1200">
                                            <a:solidFill>
                                              <a:schemeClr val="tx1"/>
                                            </a:solidFill>
                                            <a:effectLst/>
                                            <a:latin typeface="Cambria Math" panose="02040503050406030204" pitchFamily="18" charset="0"/>
                                            <a:ea typeface="+mn-ea"/>
                                            <a:cs typeface="+mn-cs"/>
                                          </a:rPr>
                                          <m:t>𝑋</m:t>
                                        </m:r>
                                      </m:e>
                                      <m:sup>
                                        <m:r>
                                          <a:rPr lang="en-US" sz="1800" b="1" i="1" kern="1200">
                                            <a:solidFill>
                                              <a:schemeClr val="tx1"/>
                                            </a:solidFill>
                                            <a:effectLst/>
                                            <a:latin typeface="Cambria Math" panose="02040503050406030204" pitchFamily="18" charset="0"/>
                                            <a:ea typeface="+mn-ea"/>
                                            <a:cs typeface="+mn-cs"/>
                                          </a:rPr>
                                          <m:t>3</m:t>
                                        </m:r>
                                      </m:sup>
                                    </m:sSup>
                                  </m:num>
                                  <m:den>
                                    <m:r>
                                      <a:rPr lang="en-US" sz="1800" b="1" i="1" kern="1200">
                                        <a:solidFill>
                                          <a:schemeClr val="tx1"/>
                                        </a:solidFill>
                                        <a:effectLst/>
                                        <a:latin typeface="Cambria Math" panose="02040503050406030204" pitchFamily="18" charset="0"/>
                                        <a:ea typeface="+mn-ea"/>
                                        <a:cs typeface="+mn-cs"/>
                                      </a:rPr>
                                      <m:t>6</m:t>
                                    </m:r>
                                  </m:den>
                                </m:f>
                                <m:r>
                                  <a:rPr lang="en-US" sz="1800" b="1" i="1" kern="1200">
                                    <a:solidFill>
                                      <a:schemeClr val="tx1"/>
                                    </a:solidFill>
                                    <a:effectLst/>
                                    <a:latin typeface="Cambria Math" panose="02040503050406030204" pitchFamily="18" charset="0"/>
                                    <a:ea typeface="+mn-ea"/>
                                    <a:cs typeface="+mn-cs"/>
                                  </a:rPr>
                                  <m:t>+</m:t>
                                </m:r>
                                <m:r>
                                  <a:rPr lang="en-US" sz="1800" b="1" i="1" kern="1200">
                                    <a:solidFill>
                                      <a:schemeClr val="tx1"/>
                                    </a:solidFill>
                                    <a:effectLst/>
                                    <a:latin typeface="Cambria Math" panose="02040503050406030204" pitchFamily="18" charset="0"/>
                                    <a:ea typeface="+mn-ea"/>
                                    <a:cs typeface="+mn-cs"/>
                                  </a:rPr>
                                  <m:t>𝐶</m:t>
                                </m:r>
                                <m:r>
                                  <a:rPr lang="en-US" sz="1800" b="1" i="1" kern="1200">
                                    <a:solidFill>
                                      <a:schemeClr val="tx1"/>
                                    </a:solidFill>
                                    <a:effectLst/>
                                    <a:latin typeface="Cambria Math" panose="02040503050406030204" pitchFamily="18" charset="0"/>
                                    <a:ea typeface="+mn-ea"/>
                                    <a:cs typeface="+mn-cs"/>
                                  </a:rPr>
                                  <m:t>1∗</m:t>
                                </m:r>
                                <m:r>
                                  <a:rPr lang="en-US" sz="1800" b="1" i="1" kern="1200">
                                    <a:solidFill>
                                      <a:schemeClr val="tx1"/>
                                    </a:solidFill>
                                    <a:effectLst/>
                                    <a:latin typeface="Cambria Math" panose="02040503050406030204" pitchFamily="18" charset="0"/>
                                    <a:ea typeface="+mn-ea"/>
                                    <a:cs typeface="+mn-cs"/>
                                  </a:rPr>
                                  <m:t>𝑋</m:t>
                                </m:r>
                                <m:r>
                                  <a:rPr lang="en-US" sz="1800" b="1" i="1" kern="1200">
                                    <a:solidFill>
                                      <a:schemeClr val="tx1"/>
                                    </a:solidFill>
                                    <a:effectLst/>
                                    <a:latin typeface="Cambria Math" panose="02040503050406030204" pitchFamily="18" charset="0"/>
                                    <a:ea typeface="+mn-ea"/>
                                    <a:cs typeface="+mn-cs"/>
                                  </a:rPr>
                                  <m:t>+</m:t>
                                </m:r>
                                <m:r>
                                  <a:rPr lang="en-US" sz="1800" b="1" i="1" kern="1200">
                                    <a:solidFill>
                                      <a:schemeClr val="tx1"/>
                                    </a:solidFill>
                                    <a:effectLst/>
                                    <a:latin typeface="Cambria Math" panose="02040503050406030204" pitchFamily="18" charset="0"/>
                                    <a:ea typeface="+mn-ea"/>
                                    <a:cs typeface="+mn-cs"/>
                                  </a:rPr>
                                  <m:t>𝐶</m:t>
                                </m:r>
                                <m:r>
                                  <a:rPr lang="en-US" sz="1800" b="1" i="1" kern="1200">
                                    <a:solidFill>
                                      <a:schemeClr val="tx1"/>
                                    </a:solidFill>
                                    <a:effectLst/>
                                    <a:latin typeface="Cambria Math" panose="02040503050406030204" pitchFamily="18" charset="0"/>
                                    <a:ea typeface="+mn-ea"/>
                                    <a:cs typeface="+mn-cs"/>
                                  </a:rPr>
                                  <m:t>2)</m:t>
                                </m:r>
                              </m:oMath>
                            </m:oMathPara>
                          </a14:m>
                          <a:endParaRPr lang="en-US" sz="1800" b="1"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Deflection equation (equation 2) is therefore given below:</a:t>
                          </a:r>
                        </a:p>
                        <a:p>
                          <a:r>
                            <a:rPr lang="en-US" sz="1800" b="1" kern="1200" dirty="0">
                              <a:solidFill>
                                <a:schemeClr val="tx1"/>
                              </a:solidFill>
                              <a:effectLst/>
                              <a:latin typeface="+mn-lt"/>
                              <a:ea typeface="+mn-ea"/>
                              <a:cs typeface="+mn-cs"/>
                            </a:rPr>
                            <a:t> </a:t>
                          </a:r>
                        </a:p>
                        <a:p>
                          <a:r>
                            <a:rPr lang="en-US" sz="1800" b="1" kern="1200" dirty="0">
                              <a:solidFill>
                                <a:schemeClr val="tx1"/>
                              </a:solidFill>
                              <a:effectLst/>
                              <a:latin typeface="+mn-lt"/>
                              <a:ea typeface="+mn-ea"/>
                              <a:cs typeface="+mn-cs"/>
                            </a:rPr>
                            <a:t>For point A:</a:t>
                          </a:r>
                        </a:p>
                        <a:p>
                          <a:r>
                            <a:rPr lang="en-US" sz="1800" b="1" kern="1200" dirty="0">
                              <a:solidFill>
                                <a:schemeClr val="tx1"/>
                              </a:solidFill>
                              <a:effectLst/>
                              <a:latin typeface="+mn-lt"/>
                              <a:ea typeface="+mn-ea"/>
                              <a:cs typeface="+mn-cs"/>
                            </a:rPr>
                            <a:t>XA=0</a:t>
                          </a:r>
                        </a:p>
                        <a:p>
                          <a:r>
                            <a:rPr lang="en-US" sz="1800" b="1" kern="1200" dirty="0">
                              <a:solidFill>
                                <a:schemeClr val="tx1"/>
                              </a:solidFill>
                              <a:effectLst/>
                              <a:latin typeface="+mn-lt"/>
                              <a:ea typeface="+mn-ea"/>
                              <a:cs typeface="+mn-cs"/>
                            </a:rPr>
                            <a:t>YA=EXIST</a:t>
                          </a:r>
                        </a:p>
                        <a:p>
                          <a14:m>
                            <m:oMath xmlns:m="http://schemas.openxmlformats.org/officeDocument/2006/math">
                              <m:r>
                                <a:rPr lang="en-US" sz="1800" b="1" i="1" kern="1200">
                                  <a:solidFill>
                                    <a:schemeClr val="tx1"/>
                                  </a:solidFill>
                                  <a:effectLst/>
                                  <a:latin typeface="Cambria Math" panose="02040503050406030204" pitchFamily="18" charset="0"/>
                                  <a:ea typeface="+mn-ea"/>
                                  <a:cs typeface="+mn-cs"/>
                                </a:rPr>
                                <m:t>𝜃</m:t>
                              </m:r>
                              <m:r>
                                <a:rPr lang="en-US" sz="1800" b="1" i="1" kern="1200">
                                  <a:solidFill>
                                    <a:schemeClr val="tx1"/>
                                  </a:solidFill>
                                  <a:effectLst/>
                                  <a:latin typeface="Cambria Math" panose="02040503050406030204" pitchFamily="18" charset="0"/>
                                  <a:ea typeface="+mn-ea"/>
                                  <a:cs typeface="+mn-cs"/>
                                </a:rPr>
                                <m:t>𝐴</m:t>
                              </m:r>
                            </m:oMath>
                          </a14:m>
                          <a:r>
                            <a:rPr lang="en-US" sz="1800" b="1" kern="1200" dirty="0">
                              <a:solidFill>
                                <a:schemeClr val="tx1"/>
                              </a:solidFill>
                              <a:effectLst/>
                              <a:latin typeface="+mn-lt"/>
                              <a:ea typeface="+mn-ea"/>
                              <a:cs typeface="+mn-cs"/>
                            </a:rPr>
                            <a:t>= EXIST</a:t>
                          </a:r>
                        </a:p>
                        <a:p>
                          <a:endParaRPr lang="en-US" dirty="0">
                            <a:solidFill>
                              <a:schemeClr val="tx1"/>
                            </a:solidFill>
                          </a:endParaRPr>
                        </a:p>
                      </a:txBody>
                      <a:tcPr/>
                    </a:tc>
                    <a:tc>
                      <a:txBody>
                        <a:bodyPr/>
                        <a:lstStyle/>
                        <a:p>
                          <a:r>
                            <a:rPr lang="en-US" sz="1800" b="1" kern="1200" dirty="0" smtClean="0">
                              <a:solidFill>
                                <a:schemeClr val="tx1"/>
                              </a:solidFill>
                              <a:effectLst/>
                              <a:latin typeface="+mn-lt"/>
                              <a:ea typeface="+mn-ea"/>
                              <a:cs typeface="+mn-cs"/>
                            </a:rPr>
                            <a:t>For point B:</a:t>
                          </a:r>
                        </a:p>
                        <a:p>
                          <a:r>
                            <a:rPr lang="en-US" sz="1800" b="1" kern="1200" dirty="0">
                              <a:solidFill>
                                <a:schemeClr val="tx1"/>
                              </a:solidFill>
                              <a:effectLst/>
                              <a:latin typeface="+mn-lt"/>
                              <a:ea typeface="+mn-ea"/>
                              <a:cs typeface="+mn-cs"/>
                            </a:rPr>
                            <a:t>X.B. =L</a:t>
                          </a:r>
                        </a:p>
                        <a:p>
                          <a:r>
                            <a:rPr lang="en-US" sz="1800" b="1" kern="1200" dirty="0">
                              <a:solidFill>
                                <a:schemeClr val="tx1"/>
                              </a:solidFill>
                              <a:effectLst/>
                              <a:latin typeface="+mn-lt"/>
                              <a:ea typeface="+mn-ea"/>
                              <a:cs typeface="+mn-cs"/>
                            </a:rPr>
                            <a:t>YB=0</a:t>
                          </a:r>
                        </a:p>
                        <a:p>
                          <a14:m>
                            <m:oMath xmlns:m="http://schemas.openxmlformats.org/officeDocument/2006/math">
                              <m:r>
                                <a:rPr lang="en-US" sz="1800" b="1" i="1" kern="1200">
                                  <a:solidFill>
                                    <a:schemeClr val="tx1"/>
                                  </a:solidFill>
                                  <a:effectLst/>
                                  <a:latin typeface="Cambria Math" panose="02040503050406030204" pitchFamily="18" charset="0"/>
                                  <a:ea typeface="+mn-ea"/>
                                  <a:cs typeface="+mn-cs"/>
                                </a:rPr>
                                <m:t>𝜃</m:t>
                              </m:r>
                              <m:r>
                                <a:rPr lang="en-US" sz="1800" b="1" i="1" kern="1200">
                                  <a:solidFill>
                                    <a:schemeClr val="tx1"/>
                                  </a:solidFill>
                                  <a:effectLst/>
                                  <a:latin typeface="Cambria Math" panose="02040503050406030204" pitchFamily="18" charset="0"/>
                                  <a:ea typeface="+mn-ea"/>
                                  <a:cs typeface="+mn-cs"/>
                                </a:rPr>
                                <m:t>𝐵</m:t>
                              </m:r>
                            </m:oMath>
                          </a14:m>
                          <a:r>
                            <a:rPr lang="en-US" sz="1800" b="1" kern="1200" dirty="0">
                              <a:solidFill>
                                <a:schemeClr val="tx1"/>
                              </a:solidFill>
                              <a:effectLst/>
                              <a:latin typeface="+mn-lt"/>
                              <a:ea typeface="+mn-ea"/>
                              <a:cs typeface="+mn-cs"/>
                            </a:rPr>
                            <a:t>= 0 (Fixed support)</a:t>
                          </a:r>
                        </a:p>
                        <a:p>
                          <a:r>
                            <a:rPr lang="en-US" sz="1800" b="1" kern="1200" dirty="0">
                              <a:solidFill>
                                <a:schemeClr val="tx1"/>
                              </a:solidFill>
                              <a:effectLst/>
                              <a:latin typeface="+mn-lt"/>
                              <a:ea typeface="+mn-ea"/>
                              <a:cs typeface="+mn-cs"/>
                            </a:rPr>
                            <a:t> </a:t>
                          </a:r>
                        </a:p>
                        <a:p>
                          <a:r>
                            <a:rPr lang="en-US" sz="1800" b="1" kern="1200" dirty="0">
                              <a:solidFill>
                                <a:schemeClr val="tx1"/>
                              </a:solidFill>
                              <a:effectLst/>
                              <a:latin typeface="+mn-lt"/>
                              <a:ea typeface="+mn-ea"/>
                              <a:cs typeface="+mn-cs"/>
                            </a:rPr>
                            <a:t>From equation 1, point B:</a:t>
                          </a:r>
                        </a:p>
                        <a:p>
                          <a:r>
                            <a:rPr lang="en-US" sz="1800" b="1" kern="1200" dirty="0">
                              <a:solidFill>
                                <a:schemeClr val="tx1"/>
                              </a:solidFill>
                              <a:effectLst/>
                              <a:latin typeface="+mn-lt"/>
                              <a:ea typeface="+mn-ea"/>
                              <a:cs typeface="+mn-cs"/>
                            </a:rPr>
                            <a:t>0 =</a:t>
                          </a:r>
                          <a14:m>
                            <m:oMath xmlns:m="http://schemas.openxmlformats.org/officeDocument/2006/math">
                              <m:r>
                                <a:rPr lang="en-US" sz="1800" b="1" i="1" kern="1200">
                                  <a:solidFill>
                                    <a:schemeClr val="tx1"/>
                                  </a:solidFill>
                                  <a:effectLst/>
                                  <a:latin typeface="Cambria Math" panose="02040503050406030204" pitchFamily="18" charset="0"/>
                                  <a:ea typeface="+mn-ea"/>
                                  <a:cs typeface="+mn-cs"/>
                                </a:rPr>
                                <m:t> </m:t>
                              </m:r>
                              <m:f>
                                <m:fPr>
                                  <m:ctrlPr>
                                    <a:rPr lang="en-US" sz="1800" b="1" i="1" kern="1200">
                                      <a:solidFill>
                                        <a:schemeClr val="tx1"/>
                                      </a:solidFill>
                                      <a:effectLst/>
                                      <a:latin typeface="Cambria Math" panose="02040503050406030204" pitchFamily="18" charset="0"/>
                                      <a:ea typeface="+mn-ea"/>
                                      <a:cs typeface="+mn-cs"/>
                                    </a:rPr>
                                  </m:ctrlPr>
                                </m:fPr>
                                <m:num>
                                  <m:r>
                                    <a:rPr lang="en-US" sz="1800" b="1" i="1" kern="1200">
                                      <a:solidFill>
                                        <a:schemeClr val="tx1"/>
                                      </a:solidFill>
                                      <a:effectLst/>
                                      <a:latin typeface="Cambria Math" panose="02040503050406030204" pitchFamily="18" charset="0"/>
                                      <a:ea typeface="+mn-ea"/>
                                      <a:cs typeface="+mn-cs"/>
                                    </a:rPr>
                                    <m:t>1</m:t>
                                  </m:r>
                                </m:num>
                                <m:den>
                                  <m:r>
                                    <a:rPr lang="en-US" sz="1800" b="1" i="1" kern="1200">
                                      <a:solidFill>
                                        <a:schemeClr val="tx1"/>
                                      </a:solidFill>
                                      <a:effectLst/>
                                      <a:latin typeface="Cambria Math" panose="02040503050406030204" pitchFamily="18" charset="0"/>
                                      <a:ea typeface="+mn-ea"/>
                                      <a:cs typeface="+mn-cs"/>
                                    </a:rPr>
                                    <m:t>𝐸</m:t>
                                  </m:r>
                                  <m:r>
                                    <a:rPr lang="en-US" sz="1800" b="1" i="1" kern="1200">
                                      <a:solidFill>
                                        <a:schemeClr val="tx1"/>
                                      </a:solidFill>
                                      <a:effectLst/>
                                      <a:latin typeface="Cambria Math" panose="02040503050406030204" pitchFamily="18" charset="0"/>
                                      <a:ea typeface="+mn-ea"/>
                                      <a:cs typeface="+mn-cs"/>
                                    </a:rPr>
                                    <m:t>∗</m:t>
                                  </m:r>
                                  <m:r>
                                    <a:rPr lang="en-US" sz="1800" b="1" i="1" kern="1200">
                                      <a:solidFill>
                                        <a:schemeClr val="tx1"/>
                                      </a:solidFill>
                                      <a:effectLst/>
                                      <a:latin typeface="Cambria Math" panose="02040503050406030204" pitchFamily="18" charset="0"/>
                                      <a:ea typeface="+mn-ea"/>
                                      <a:cs typeface="+mn-cs"/>
                                    </a:rPr>
                                    <m:t>𝐼</m:t>
                                  </m:r>
                                </m:den>
                              </m:f>
                              <m:r>
                                <a:rPr lang="en-US" sz="1800" b="1" i="1" kern="1200">
                                  <a:solidFill>
                                    <a:schemeClr val="tx1"/>
                                  </a:solidFill>
                                  <a:effectLst/>
                                  <a:latin typeface="Cambria Math" panose="02040503050406030204" pitchFamily="18" charset="0"/>
                                  <a:ea typeface="+mn-ea"/>
                                  <a:cs typeface="+mn-cs"/>
                                </a:rPr>
                                <m:t>(</m:t>
                              </m:r>
                              <m:f>
                                <m:fPr>
                                  <m:ctrlPr>
                                    <a:rPr lang="en-US" sz="1800" b="1" i="1" kern="1200">
                                      <a:solidFill>
                                        <a:schemeClr val="tx1"/>
                                      </a:solidFill>
                                      <a:effectLst/>
                                      <a:latin typeface="Cambria Math" panose="02040503050406030204" pitchFamily="18" charset="0"/>
                                      <a:ea typeface="+mn-ea"/>
                                      <a:cs typeface="+mn-cs"/>
                                    </a:rPr>
                                  </m:ctrlPr>
                                </m:fPr>
                                <m:num>
                                  <m:r>
                                    <a:rPr lang="en-US" sz="1800" b="1" i="1" kern="1200">
                                      <a:solidFill>
                                        <a:schemeClr val="tx1"/>
                                      </a:solidFill>
                                      <a:effectLst/>
                                      <a:latin typeface="Cambria Math" panose="02040503050406030204" pitchFamily="18" charset="0"/>
                                      <a:ea typeface="+mn-ea"/>
                                      <a:cs typeface="+mn-cs"/>
                                    </a:rPr>
                                    <m:t>𝑃</m:t>
                                  </m:r>
                                  <m:r>
                                    <a:rPr lang="en-US" sz="1800" b="1" i="1" kern="1200">
                                      <a:solidFill>
                                        <a:schemeClr val="tx1"/>
                                      </a:solidFill>
                                      <a:effectLst/>
                                      <a:latin typeface="Cambria Math" panose="02040503050406030204" pitchFamily="18" charset="0"/>
                                      <a:ea typeface="+mn-ea"/>
                                      <a:cs typeface="+mn-cs"/>
                                    </a:rPr>
                                    <m:t>∗</m:t>
                                  </m:r>
                                  <m:sSup>
                                    <m:sSupPr>
                                      <m:ctrlPr>
                                        <a:rPr lang="en-US" sz="1800" b="1" i="1" kern="1200">
                                          <a:solidFill>
                                            <a:schemeClr val="tx1"/>
                                          </a:solidFill>
                                          <a:effectLst/>
                                          <a:latin typeface="Cambria Math" panose="02040503050406030204" pitchFamily="18" charset="0"/>
                                          <a:ea typeface="+mn-ea"/>
                                          <a:cs typeface="+mn-cs"/>
                                        </a:rPr>
                                      </m:ctrlPr>
                                    </m:sSupPr>
                                    <m:e>
                                      <m:r>
                                        <a:rPr lang="en-US" sz="1800" b="1" i="1" kern="1200">
                                          <a:solidFill>
                                            <a:schemeClr val="tx1"/>
                                          </a:solidFill>
                                          <a:effectLst/>
                                          <a:latin typeface="Cambria Math" panose="02040503050406030204" pitchFamily="18" charset="0"/>
                                          <a:ea typeface="+mn-ea"/>
                                          <a:cs typeface="+mn-cs"/>
                                        </a:rPr>
                                        <m:t>𝐿</m:t>
                                      </m:r>
                                    </m:e>
                                    <m:sup>
                                      <m:r>
                                        <a:rPr lang="en-US" sz="1800" b="1" i="1" kern="1200">
                                          <a:solidFill>
                                            <a:schemeClr val="tx1"/>
                                          </a:solidFill>
                                          <a:effectLst/>
                                          <a:latin typeface="Cambria Math" panose="02040503050406030204" pitchFamily="18" charset="0"/>
                                          <a:ea typeface="+mn-ea"/>
                                          <a:cs typeface="+mn-cs"/>
                                        </a:rPr>
                                        <m:t>2</m:t>
                                      </m:r>
                                    </m:sup>
                                  </m:sSup>
                                </m:num>
                                <m:den>
                                  <m:r>
                                    <a:rPr lang="en-US" sz="1800" b="1" i="1" kern="1200">
                                      <a:solidFill>
                                        <a:schemeClr val="tx1"/>
                                      </a:solidFill>
                                      <a:effectLst/>
                                      <a:latin typeface="Cambria Math" panose="02040503050406030204" pitchFamily="18" charset="0"/>
                                      <a:ea typeface="+mn-ea"/>
                                      <a:cs typeface="+mn-cs"/>
                                    </a:rPr>
                                    <m:t>2</m:t>
                                  </m:r>
                                </m:den>
                              </m:f>
                              <m:r>
                                <a:rPr lang="en-US" sz="1800" b="1" i="1" kern="1200">
                                  <a:solidFill>
                                    <a:schemeClr val="tx1"/>
                                  </a:solidFill>
                                  <a:effectLst/>
                                  <a:latin typeface="Cambria Math" panose="02040503050406030204" pitchFamily="18" charset="0"/>
                                  <a:ea typeface="+mn-ea"/>
                                  <a:cs typeface="+mn-cs"/>
                                </a:rPr>
                                <m:t>+</m:t>
                              </m:r>
                              <m:r>
                                <a:rPr lang="en-US" sz="1800" b="1" i="1" kern="1200">
                                  <a:solidFill>
                                    <a:schemeClr val="tx1"/>
                                  </a:solidFill>
                                  <a:effectLst/>
                                  <a:latin typeface="Cambria Math" panose="02040503050406030204" pitchFamily="18" charset="0"/>
                                  <a:ea typeface="+mn-ea"/>
                                  <a:cs typeface="+mn-cs"/>
                                </a:rPr>
                                <m:t>𝐶</m:t>
                              </m:r>
                              <m:r>
                                <a:rPr lang="en-US" sz="1800" b="1" i="1" kern="1200">
                                  <a:solidFill>
                                    <a:schemeClr val="tx1"/>
                                  </a:solidFill>
                                  <a:effectLst/>
                                  <a:latin typeface="Cambria Math" panose="02040503050406030204" pitchFamily="18" charset="0"/>
                                  <a:ea typeface="+mn-ea"/>
                                  <a:cs typeface="+mn-cs"/>
                                </a:rPr>
                                <m:t>1)</m:t>
                              </m:r>
                            </m:oMath>
                          </a14:m>
                          <a:endParaRPr lang="en-US" sz="1800" b="1"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n-US" sz="1800" b="1" i="1" kern="1200">
                                    <a:solidFill>
                                      <a:schemeClr val="tx1"/>
                                    </a:solidFill>
                                    <a:effectLst/>
                                    <a:latin typeface="Cambria Math" panose="02040503050406030204" pitchFamily="18" charset="0"/>
                                    <a:ea typeface="+mn-ea"/>
                                    <a:cs typeface="+mn-cs"/>
                                  </a:rPr>
                                  <m:t>𝐶</m:t>
                                </m:r>
                                <m:r>
                                  <a:rPr lang="en-US" sz="1800" b="1" i="1" kern="1200">
                                    <a:solidFill>
                                      <a:schemeClr val="tx1"/>
                                    </a:solidFill>
                                    <a:effectLst/>
                                    <a:latin typeface="Cambria Math" panose="02040503050406030204" pitchFamily="18" charset="0"/>
                                    <a:ea typeface="+mn-ea"/>
                                    <a:cs typeface="+mn-cs"/>
                                  </a:rPr>
                                  <m:t>1=−</m:t>
                                </m:r>
                                <m:f>
                                  <m:fPr>
                                    <m:ctrlPr>
                                      <a:rPr lang="en-US" sz="1800" b="1" i="1" kern="1200">
                                        <a:solidFill>
                                          <a:schemeClr val="tx1"/>
                                        </a:solidFill>
                                        <a:effectLst/>
                                        <a:latin typeface="Cambria Math" panose="02040503050406030204" pitchFamily="18" charset="0"/>
                                        <a:ea typeface="+mn-ea"/>
                                        <a:cs typeface="+mn-cs"/>
                                      </a:rPr>
                                    </m:ctrlPr>
                                  </m:fPr>
                                  <m:num>
                                    <m:r>
                                      <a:rPr lang="en-US" sz="1800" b="1" i="1" kern="1200">
                                        <a:solidFill>
                                          <a:schemeClr val="tx1"/>
                                        </a:solidFill>
                                        <a:effectLst/>
                                        <a:latin typeface="Cambria Math" panose="02040503050406030204" pitchFamily="18" charset="0"/>
                                        <a:ea typeface="+mn-ea"/>
                                        <a:cs typeface="+mn-cs"/>
                                      </a:rPr>
                                      <m:t>𝑃</m:t>
                                    </m:r>
                                    <m:r>
                                      <a:rPr lang="en-US" sz="1800" b="1" i="1" kern="1200">
                                        <a:solidFill>
                                          <a:schemeClr val="tx1"/>
                                        </a:solidFill>
                                        <a:effectLst/>
                                        <a:latin typeface="Cambria Math" panose="02040503050406030204" pitchFamily="18" charset="0"/>
                                        <a:ea typeface="+mn-ea"/>
                                        <a:cs typeface="+mn-cs"/>
                                      </a:rPr>
                                      <m:t>∗</m:t>
                                    </m:r>
                                    <m:sSup>
                                      <m:sSupPr>
                                        <m:ctrlPr>
                                          <a:rPr lang="en-US" sz="1800" b="1" i="1" kern="1200">
                                            <a:solidFill>
                                              <a:schemeClr val="tx1"/>
                                            </a:solidFill>
                                            <a:effectLst/>
                                            <a:latin typeface="Cambria Math" panose="02040503050406030204" pitchFamily="18" charset="0"/>
                                            <a:ea typeface="+mn-ea"/>
                                            <a:cs typeface="+mn-cs"/>
                                          </a:rPr>
                                        </m:ctrlPr>
                                      </m:sSupPr>
                                      <m:e>
                                        <m:r>
                                          <a:rPr lang="en-US" sz="1800" b="1" i="1" kern="1200">
                                            <a:solidFill>
                                              <a:schemeClr val="tx1"/>
                                            </a:solidFill>
                                            <a:effectLst/>
                                            <a:latin typeface="Cambria Math" panose="02040503050406030204" pitchFamily="18" charset="0"/>
                                            <a:ea typeface="+mn-ea"/>
                                            <a:cs typeface="+mn-cs"/>
                                          </a:rPr>
                                          <m:t>𝐿</m:t>
                                        </m:r>
                                      </m:e>
                                      <m:sup>
                                        <m:r>
                                          <a:rPr lang="en-US" sz="1800" b="1" i="1" kern="1200">
                                            <a:solidFill>
                                              <a:schemeClr val="tx1"/>
                                            </a:solidFill>
                                            <a:effectLst/>
                                            <a:latin typeface="Cambria Math" panose="02040503050406030204" pitchFamily="18" charset="0"/>
                                            <a:ea typeface="+mn-ea"/>
                                            <a:cs typeface="+mn-cs"/>
                                          </a:rPr>
                                          <m:t>2</m:t>
                                        </m:r>
                                      </m:sup>
                                    </m:sSup>
                                  </m:num>
                                  <m:den>
                                    <m:r>
                                      <a:rPr lang="en-US" sz="1800" b="1" i="1" kern="1200">
                                        <a:solidFill>
                                          <a:schemeClr val="tx1"/>
                                        </a:solidFill>
                                        <a:effectLst/>
                                        <a:latin typeface="Cambria Math" panose="02040503050406030204" pitchFamily="18" charset="0"/>
                                        <a:ea typeface="+mn-ea"/>
                                        <a:cs typeface="+mn-cs"/>
                                      </a:rPr>
                                      <m:t>2</m:t>
                                    </m:r>
                                  </m:den>
                                </m:f>
                              </m:oMath>
                            </m:oMathPara>
                          </a14:m>
                          <a:endParaRPr lang="en-US" sz="1800" b="1"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 </a:t>
                          </a:r>
                        </a:p>
                        <a:p>
                          <a:r>
                            <a:rPr lang="en-US" sz="1800" b="1" kern="1200" dirty="0">
                              <a:solidFill>
                                <a:schemeClr val="tx1"/>
                              </a:solidFill>
                              <a:effectLst/>
                              <a:latin typeface="+mn-lt"/>
                              <a:ea typeface="+mn-ea"/>
                              <a:cs typeface="+mn-cs"/>
                            </a:rPr>
                            <a:t>From equation 2, point B:</a:t>
                          </a:r>
                        </a:p>
                        <a:p>
                          <a:pPr/>
                          <a14:m>
                            <m:oMathPara xmlns:m="http://schemas.openxmlformats.org/officeDocument/2006/math">
                              <m:oMathParaPr>
                                <m:jc m:val="centerGroup"/>
                              </m:oMathParaPr>
                              <m:oMath xmlns:m="http://schemas.openxmlformats.org/officeDocument/2006/math">
                                <m:r>
                                  <a:rPr lang="en-US" sz="1800" b="1" i="1" kern="1200">
                                    <a:solidFill>
                                      <a:schemeClr val="tx1"/>
                                    </a:solidFill>
                                    <a:effectLst/>
                                    <a:latin typeface="Cambria Math" panose="02040503050406030204" pitchFamily="18" charset="0"/>
                                    <a:ea typeface="+mn-ea"/>
                                    <a:cs typeface="+mn-cs"/>
                                  </a:rPr>
                                  <m:t>0=</m:t>
                                </m:r>
                                <m:f>
                                  <m:fPr>
                                    <m:ctrlPr>
                                      <a:rPr lang="en-US" sz="1800" b="1" i="1" kern="1200">
                                        <a:solidFill>
                                          <a:schemeClr val="tx1"/>
                                        </a:solidFill>
                                        <a:effectLst/>
                                        <a:latin typeface="Cambria Math" panose="02040503050406030204" pitchFamily="18" charset="0"/>
                                        <a:ea typeface="+mn-ea"/>
                                        <a:cs typeface="+mn-cs"/>
                                      </a:rPr>
                                    </m:ctrlPr>
                                  </m:fPr>
                                  <m:num>
                                    <m:r>
                                      <a:rPr lang="en-US" sz="1800" b="1" i="1" kern="1200">
                                        <a:solidFill>
                                          <a:schemeClr val="tx1"/>
                                        </a:solidFill>
                                        <a:effectLst/>
                                        <a:latin typeface="Cambria Math" panose="02040503050406030204" pitchFamily="18" charset="0"/>
                                        <a:ea typeface="+mn-ea"/>
                                        <a:cs typeface="+mn-cs"/>
                                      </a:rPr>
                                      <m:t>1</m:t>
                                    </m:r>
                                  </m:num>
                                  <m:den>
                                    <m:r>
                                      <a:rPr lang="en-US" sz="1800" b="1" i="1" kern="1200">
                                        <a:solidFill>
                                          <a:schemeClr val="tx1"/>
                                        </a:solidFill>
                                        <a:effectLst/>
                                        <a:latin typeface="Cambria Math" panose="02040503050406030204" pitchFamily="18" charset="0"/>
                                        <a:ea typeface="+mn-ea"/>
                                        <a:cs typeface="+mn-cs"/>
                                      </a:rPr>
                                      <m:t>𝐸</m:t>
                                    </m:r>
                                    <m:r>
                                      <a:rPr lang="en-US" sz="1800" b="1" i="1" kern="1200">
                                        <a:solidFill>
                                          <a:schemeClr val="tx1"/>
                                        </a:solidFill>
                                        <a:effectLst/>
                                        <a:latin typeface="Cambria Math" panose="02040503050406030204" pitchFamily="18" charset="0"/>
                                        <a:ea typeface="+mn-ea"/>
                                        <a:cs typeface="+mn-cs"/>
                                      </a:rPr>
                                      <m:t>∗</m:t>
                                    </m:r>
                                    <m:r>
                                      <a:rPr lang="en-US" sz="1800" b="1" i="1" kern="1200">
                                        <a:solidFill>
                                          <a:schemeClr val="tx1"/>
                                        </a:solidFill>
                                        <a:effectLst/>
                                        <a:latin typeface="Cambria Math" panose="02040503050406030204" pitchFamily="18" charset="0"/>
                                        <a:ea typeface="+mn-ea"/>
                                        <a:cs typeface="+mn-cs"/>
                                      </a:rPr>
                                      <m:t>𝐼</m:t>
                                    </m:r>
                                  </m:den>
                                </m:f>
                                <m:r>
                                  <a:rPr lang="en-US" sz="1800" b="1" i="1" kern="1200">
                                    <a:solidFill>
                                      <a:schemeClr val="tx1"/>
                                    </a:solidFill>
                                    <a:effectLst/>
                                    <a:latin typeface="Cambria Math" panose="02040503050406030204" pitchFamily="18" charset="0"/>
                                    <a:ea typeface="+mn-ea"/>
                                    <a:cs typeface="+mn-cs"/>
                                  </a:rPr>
                                  <m:t>(−</m:t>
                                </m:r>
                                <m:f>
                                  <m:fPr>
                                    <m:ctrlPr>
                                      <a:rPr lang="en-US" sz="1800" b="1" i="1" kern="1200">
                                        <a:solidFill>
                                          <a:schemeClr val="tx1"/>
                                        </a:solidFill>
                                        <a:effectLst/>
                                        <a:latin typeface="Cambria Math" panose="02040503050406030204" pitchFamily="18" charset="0"/>
                                        <a:ea typeface="+mn-ea"/>
                                        <a:cs typeface="+mn-cs"/>
                                      </a:rPr>
                                    </m:ctrlPr>
                                  </m:fPr>
                                  <m:num>
                                    <m:r>
                                      <a:rPr lang="en-US" sz="1800" b="1" i="1" kern="1200">
                                        <a:solidFill>
                                          <a:schemeClr val="tx1"/>
                                        </a:solidFill>
                                        <a:effectLst/>
                                        <a:latin typeface="Cambria Math" panose="02040503050406030204" pitchFamily="18" charset="0"/>
                                        <a:ea typeface="+mn-ea"/>
                                        <a:cs typeface="+mn-cs"/>
                                      </a:rPr>
                                      <m:t>𝑃</m:t>
                                    </m:r>
                                    <m:r>
                                      <a:rPr lang="en-US" sz="1800" b="1" i="1" kern="1200">
                                        <a:solidFill>
                                          <a:schemeClr val="tx1"/>
                                        </a:solidFill>
                                        <a:effectLst/>
                                        <a:latin typeface="Cambria Math" panose="02040503050406030204" pitchFamily="18" charset="0"/>
                                        <a:ea typeface="+mn-ea"/>
                                        <a:cs typeface="+mn-cs"/>
                                      </a:rPr>
                                      <m:t>∗</m:t>
                                    </m:r>
                                    <m:sSup>
                                      <m:sSupPr>
                                        <m:ctrlPr>
                                          <a:rPr lang="en-US" sz="1800" b="1" i="1" kern="1200">
                                            <a:solidFill>
                                              <a:schemeClr val="tx1"/>
                                            </a:solidFill>
                                            <a:effectLst/>
                                            <a:latin typeface="Cambria Math" panose="02040503050406030204" pitchFamily="18" charset="0"/>
                                            <a:ea typeface="+mn-ea"/>
                                            <a:cs typeface="+mn-cs"/>
                                          </a:rPr>
                                        </m:ctrlPr>
                                      </m:sSupPr>
                                      <m:e>
                                        <m:r>
                                          <a:rPr lang="en-US" sz="1800" b="1" i="1" kern="1200">
                                            <a:solidFill>
                                              <a:schemeClr val="tx1"/>
                                            </a:solidFill>
                                            <a:effectLst/>
                                            <a:latin typeface="Cambria Math" panose="02040503050406030204" pitchFamily="18" charset="0"/>
                                            <a:ea typeface="+mn-ea"/>
                                            <a:cs typeface="+mn-cs"/>
                                          </a:rPr>
                                          <m:t>𝐿</m:t>
                                        </m:r>
                                      </m:e>
                                      <m:sup>
                                        <m:r>
                                          <a:rPr lang="en-US" sz="1800" b="1" i="1" kern="1200">
                                            <a:solidFill>
                                              <a:schemeClr val="tx1"/>
                                            </a:solidFill>
                                            <a:effectLst/>
                                            <a:latin typeface="Cambria Math" panose="02040503050406030204" pitchFamily="18" charset="0"/>
                                            <a:ea typeface="+mn-ea"/>
                                            <a:cs typeface="+mn-cs"/>
                                          </a:rPr>
                                          <m:t>3</m:t>
                                        </m:r>
                                      </m:sup>
                                    </m:sSup>
                                  </m:num>
                                  <m:den>
                                    <m:r>
                                      <a:rPr lang="en-US" sz="1800" b="1" i="1" kern="1200">
                                        <a:solidFill>
                                          <a:schemeClr val="tx1"/>
                                        </a:solidFill>
                                        <a:effectLst/>
                                        <a:latin typeface="Cambria Math" panose="02040503050406030204" pitchFamily="18" charset="0"/>
                                        <a:ea typeface="+mn-ea"/>
                                        <a:cs typeface="+mn-cs"/>
                                      </a:rPr>
                                      <m:t>6</m:t>
                                    </m:r>
                                  </m:den>
                                </m:f>
                                <m:r>
                                  <a:rPr lang="en-US" sz="1800" b="1" i="1" kern="1200">
                                    <a:solidFill>
                                      <a:schemeClr val="tx1"/>
                                    </a:solidFill>
                                    <a:effectLst/>
                                    <a:latin typeface="Cambria Math" panose="02040503050406030204" pitchFamily="18" charset="0"/>
                                    <a:ea typeface="+mn-ea"/>
                                    <a:cs typeface="+mn-cs"/>
                                  </a:rPr>
                                  <m:t>+</m:t>
                                </m:r>
                                <m:f>
                                  <m:fPr>
                                    <m:ctrlPr>
                                      <a:rPr lang="en-US" sz="1800" b="1" i="1" kern="1200">
                                        <a:solidFill>
                                          <a:schemeClr val="tx1"/>
                                        </a:solidFill>
                                        <a:effectLst/>
                                        <a:latin typeface="Cambria Math" panose="02040503050406030204" pitchFamily="18" charset="0"/>
                                        <a:ea typeface="+mn-ea"/>
                                        <a:cs typeface="+mn-cs"/>
                                      </a:rPr>
                                    </m:ctrlPr>
                                  </m:fPr>
                                  <m:num>
                                    <m:r>
                                      <a:rPr lang="en-US" sz="1800" b="1" i="1" kern="1200">
                                        <a:solidFill>
                                          <a:schemeClr val="tx1"/>
                                        </a:solidFill>
                                        <a:effectLst/>
                                        <a:latin typeface="Cambria Math" panose="02040503050406030204" pitchFamily="18" charset="0"/>
                                        <a:ea typeface="+mn-ea"/>
                                        <a:cs typeface="+mn-cs"/>
                                      </a:rPr>
                                      <m:t>𝑃</m:t>
                                    </m:r>
                                    <m:r>
                                      <a:rPr lang="en-US" sz="1800" b="1" i="1" kern="1200">
                                        <a:solidFill>
                                          <a:schemeClr val="tx1"/>
                                        </a:solidFill>
                                        <a:effectLst/>
                                        <a:latin typeface="Cambria Math" panose="02040503050406030204" pitchFamily="18" charset="0"/>
                                        <a:ea typeface="+mn-ea"/>
                                        <a:cs typeface="+mn-cs"/>
                                      </a:rPr>
                                      <m:t>∗</m:t>
                                    </m:r>
                                    <m:sSup>
                                      <m:sSupPr>
                                        <m:ctrlPr>
                                          <a:rPr lang="en-US" sz="1800" b="1" i="1" kern="1200">
                                            <a:solidFill>
                                              <a:schemeClr val="tx1"/>
                                            </a:solidFill>
                                            <a:effectLst/>
                                            <a:latin typeface="Cambria Math" panose="02040503050406030204" pitchFamily="18" charset="0"/>
                                            <a:ea typeface="+mn-ea"/>
                                            <a:cs typeface="+mn-cs"/>
                                          </a:rPr>
                                        </m:ctrlPr>
                                      </m:sSupPr>
                                      <m:e>
                                        <m:r>
                                          <a:rPr lang="en-US" sz="1800" b="1" i="1" kern="1200">
                                            <a:solidFill>
                                              <a:schemeClr val="tx1"/>
                                            </a:solidFill>
                                            <a:effectLst/>
                                            <a:latin typeface="Cambria Math" panose="02040503050406030204" pitchFamily="18" charset="0"/>
                                            <a:ea typeface="+mn-ea"/>
                                            <a:cs typeface="+mn-cs"/>
                                          </a:rPr>
                                          <m:t>𝐿</m:t>
                                        </m:r>
                                      </m:e>
                                      <m:sup>
                                        <m:r>
                                          <a:rPr lang="en-US" sz="1800" b="1" i="1" kern="1200">
                                            <a:solidFill>
                                              <a:schemeClr val="tx1"/>
                                            </a:solidFill>
                                            <a:effectLst/>
                                            <a:latin typeface="Cambria Math" panose="02040503050406030204" pitchFamily="18" charset="0"/>
                                            <a:ea typeface="+mn-ea"/>
                                            <a:cs typeface="+mn-cs"/>
                                          </a:rPr>
                                          <m:t>2</m:t>
                                        </m:r>
                                      </m:sup>
                                    </m:sSup>
                                  </m:num>
                                  <m:den>
                                    <m:r>
                                      <a:rPr lang="en-US" sz="1800" b="1" i="1" kern="1200">
                                        <a:solidFill>
                                          <a:schemeClr val="tx1"/>
                                        </a:solidFill>
                                        <a:effectLst/>
                                        <a:latin typeface="Cambria Math" panose="02040503050406030204" pitchFamily="18" charset="0"/>
                                        <a:ea typeface="+mn-ea"/>
                                        <a:cs typeface="+mn-cs"/>
                                      </a:rPr>
                                      <m:t>2</m:t>
                                    </m:r>
                                  </m:den>
                                </m:f>
                                <m:r>
                                  <a:rPr lang="en-US" sz="1800" b="1" i="1" kern="1200">
                                    <a:solidFill>
                                      <a:schemeClr val="tx1"/>
                                    </a:solidFill>
                                    <a:effectLst/>
                                    <a:latin typeface="Cambria Math" panose="02040503050406030204" pitchFamily="18" charset="0"/>
                                    <a:ea typeface="+mn-ea"/>
                                    <a:cs typeface="+mn-cs"/>
                                  </a:rPr>
                                  <m:t>∗</m:t>
                                </m:r>
                                <m:r>
                                  <a:rPr lang="en-US" sz="1800" b="1" i="1" kern="1200">
                                    <a:solidFill>
                                      <a:schemeClr val="tx1"/>
                                    </a:solidFill>
                                    <a:effectLst/>
                                    <a:latin typeface="Cambria Math" panose="02040503050406030204" pitchFamily="18" charset="0"/>
                                    <a:ea typeface="+mn-ea"/>
                                    <a:cs typeface="+mn-cs"/>
                                  </a:rPr>
                                  <m:t>𝐿</m:t>
                                </m:r>
                                <m:r>
                                  <a:rPr lang="en-US" sz="1800" b="1" i="1" kern="1200">
                                    <a:solidFill>
                                      <a:schemeClr val="tx1"/>
                                    </a:solidFill>
                                    <a:effectLst/>
                                    <a:latin typeface="Cambria Math" panose="02040503050406030204" pitchFamily="18" charset="0"/>
                                    <a:ea typeface="+mn-ea"/>
                                    <a:cs typeface="+mn-cs"/>
                                  </a:rPr>
                                  <m:t>+</m:t>
                                </m:r>
                                <m:r>
                                  <a:rPr lang="en-US" sz="1800" b="1" i="1" kern="1200">
                                    <a:solidFill>
                                      <a:schemeClr val="tx1"/>
                                    </a:solidFill>
                                    <a:effectLst/>
                                    <a:latin typeface="Cambria Math" panose="02040503050406030204" pitchFamily="18" charset="0"/>
                                    <a:ea typeface="+mn-ea"/>
                                    <a:cs typeface="+mn-cs"/>
                                  </a:rPr>
                                  <m:t>𝐶</m:t>
                                </m:r>
                                <m:r>
                                  <a:rPr lang="en-US" sz="1800" b="1" i="1" kern="1200">
                                    <a:solidFill>
                                      <a:schemeClr val="tx1"/>
                                    </a:solidFill>
                                    <a:effectLst/>
                                    <a:latin typeface="Cambria Math" panose="02040503050406030204" pitchFamily="18" charset="0"/>
                                    <a:ea typeface="+mn-ea"/>
                                    <a:cs typeface="+mn-cs"/>
                                  </a:rPr>
                                  <m:t>2)</m:t>
                                </m:r>
                              </m:oMath>
                            </m:oMathPara>
                          </a14:m>
                          <a:endParaRPr lang="en-US" sz="1800" b="1"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 </a:t>
                          </a:r>
                        </a:p>
                        <a:p>
                          <a:pPr/>
                          <a14:m>
                            <m:oMathPara xmlns:m="http://schemas.openxmlformats.org/officeDocument/2006/math">
                              <m:oMathParaPr>
                                <m:jc m:val="centerGroup"/>
                              </m:oMathParaPr>
                              <m:oMath xmlns:m="http://schemas.openxmlformats.org/officeDocument/2006/math">
                                <m:r>
                                  <a:rPr lang="en-US" sz="1800" b="1" i="1" kern="1200">
                                    <a:solidFill>
                                      <a:schemeClr val="tx1"/>
                                    </a:solidFill>
                                    <a:effectLst/>
                                    <a:latin typeface="Cambria Math" panose="02040503050406030204" pitchFamily="18" charset="0"/>
                                    <a:ea typeface="+mn-ea"/>
                                    <a:cs typeface="+mn-cs"/>
                                  </a:rPr>
                                  <m:t>𝐶</m:t>
                                </m:r>
                                <m:r>
                                  <a:rPr lang="en-US" sz="1800" b="1" i="1" kern="1200">
                                    <a:solidFill>
                                      <a:schemeClr val="tx1"/>
                                    </a:solidFill>
                                    <a:effectLst/>
                                    <a:latin typeface="Cambria Math" panose="02040503050406030204" pitchFamily="18" charset="0"/>
                                    <a:ea typeface="+mn-ea"/>
                                    <a:cs typeface="+mn-cs"/>
                                  </a:rPr>
                                  <m:t>2=</m:t>
                                </m:r>
                                <m:f>
                                  <m:fPr>
                                    <m:ctrlPr>
                                      <a:rPr lang="en-US" sz="1800" b="1" i="1" kern="1200">
                                        <a:solidFill>
                                          <a:schemeClr val="tx1"/>
                                        </a:solidFill>
                                        <a:effectLst/>
                                        <a:latin typeface="Cambria Math" panose="02040503050406030204" pitchFamily="18" charset="0"/>
                                        <a:ea typeface="+mn-ea"/>
                                        <a:cs typeface="+mn-cs"/>
                                      </a:rPr>
                                    </m:ctrlPr>
                                  </m:fPr>
                                  <m:num>
                                    <m:r>
                                      <a:rPr lang="en-US" sz="1800" b="1" i="1" kern="1200">
                                        <a:solidFill>
                                          <a:schemeClr val="tx1"/>
                                        </a:solidFill>
                                        <a:effectLst/>
                                        <a:latin typeface="Cambria Math" panose="02040503050406030204" pitchFamily="18" charset="0"/>
                                        <a:ea typeface="+mn-ea"/>
                                        <a:cs typeface="+mn-cs"/>
                                      </a:rPr>
                                      <m:t>𝑃</m:t>
                                    </m:r>
                                    <m:r>
                                      <a:rPr lang="en-US" sz="1800" b="1" i="1" kern="1200">
                                        <a:solidFill>
                                          <a:schemeClr val="tx1"/>
                                        </a:solidFill>
                                        <a:effectLst/>
                                        <a:latin typeface="Cambria Math" panose="02040503050406030204" pitchFamily="18" charset="0"/>
                                        <a:ea typeface="+mn-ea"/>
                                        <a:cs typeface="+mn-cs"/>
                                      </a:rPr>
                                      <m:t>∗</m:t>
                                    </m:r>
                                    <m:sSup>
                                      <m:sSupPr>
                                        <m:ctrlPr>
                                          <a:rPr lang="en-US" sz="1800" b="1" i="1" kern="1200">
                                            <a:solidFill>
                                              <a:schemeClr val="tx1"/>
                                            </a:solidFill>
                                            <a:effectLst/>
                                            <a:latin typeface="Cambria Math" panose="02040503050406030204" pitchFamily="18" charset="0"/>
                                            <a:ea typeface="+mn-ea"/>
                                            <a:cs typeface="+mn-cs"/>
                                          </a:rPr>
                                        </m:ctrlPr>
                                      </m:sSupPr>
                                      <m:e>
                                        <m:r>
                                          <a:rPr lang="en-US" sz="1800" b="1" i="1" kern="1200">
                                            <a:solidFill>
                                              <a:schemeClr val="tx1"/>
                                            </a:solidFill>
                                            <a:effectLst/>
                                            <a:latin typeface="Cambria Math" panose="02040503050406030204" pitchFamily="18" charset="0"/>
                                            <a:ea typeface="+mn-ea"/>
                                            <a:cs typeface="+mn-cs"/>
                                          </a:rPr>
                                          <m:t>𝐿</m:t>
                                        </m:r>
                                      </m:e>
                                      <m:sup>
                                        <m:r>
                                          <a:rPr lang="en-US" sz="1800" b="1" i="1" kern="1200">
                                            <a:solidFill>
                                              <a:schemeClr val="tx1"/>
                                            </a:solidFill>
                                            <a:effectLst/>
                                            <a:latin typeface="Cambria Math" panose="02040503050406030204" pitchFamily="18" charset="0"/>
                                            <a:ea typeface="+mn-ea"/>
                                            <a:cs typeface="+mn-cs"/>
                                          </a:rPr>
                                          <m:t>3</m:t>
                                        </m:r>
                                      </m:sup>
                                    </m:sSup>
                                  </m:num>
                                  <m:den>
                                    <m:r>
                                      <a:rPr lang="en-US" sz="1800" b="1" i="1" kern="1200">
                                        <a:solidFill>
                                          <a:schemeClr val="tx1"/>
                                        </a:solidFill>
                                        <a:effectLst/>
                                        <a:latin typeface="Cambria Math" panose="02040503050406030204" pitchFamily="18" charset="0"/>
                                        <a:ea typeface="+mn-ea"/>
                                        <a:cs typeface="+mn-cs"/>
                                      </a:rPr>
                                      <m:t>3</m:t>
                                    </m:r>
                                  </m:den>
                                </m:f>
                              </m:oMath>
                            </m:oMathPara>
                          </a14:m>
                          <a:endParaRPr lang="en-US" sz="1800" b="1"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 </a:t>
                          </a:r>
                        </a:p>
                        <a:p>
                          <a:endParaRPr lang="en-US" dirty="0">
                            <a:solidFill>
                              <a:schemeClr val="tx1"/>
                            </a:solidFill>
                          </a:endParaRPr>
                        </a:p>
                      </a:txBody>
                      <a:tcPr/>
                    </a:tc>
                    <a:extLst>
                      <a:ext uri="{0D108BD9-81ED-4DB2-BD59-A6C34878D82A}">
                        <a16:rowId xmlns:a16="http://schemas.microsoft.com/office/drawing/2014/main" val="1386802218"/>
                      </a:ext>
                    </a:extLst>
                  </a:tr>
                </a:tbl>
              </a:graphicData>
            </a:graphic>
          </p:graphicFrame>
        </mc:Choice>
        <mc:Fallback>
          <p:graphicFrame>
            <p:nvGraphicFramePr>
              <p:cNvPr id="5" name="Table 4"/>
              <p:cNvGraphicFramePr>
                <a:graphicFrameLocks noGrp="1"/>
              </p:cNvGraphicFramePr>
              <p:nvPr>
                <p:extLst>
                  <p:ext uri="{D42A27DB-BD31-4B8C-83A1-F6EECF244321}">
                    <p14:modId xmlns:p14="http://schemas.microsoft.com/office/powerpoint/2010/main" val="871996924"/>
                  </p:ext>
                </p:extLst>
              </p:nvPr>
            </p:nvGraphicFramePr>
            <p:xfrm>
              <a:off x="0" y="1103086"/>
              <a:ext cx="12192000" cy="5754914"/>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3395232840"/>
                        </a:ext>
                      </a:extLst>
                    </a:gridCol>
                    <a:gridCol w="6096000">
                      <a:extLst>
                        <a:ext uri="{9D8B030D-6E8A-4147-A177-3AD203B41FA5}">
                          <a16:colId xmlns:a16="http://schemas.microsoft.com/office/drawing/2014/main" val="2839467550"/>
                        </a:ext>
                      </a:extLst>
                    </a:gridCol>
                  </a:tblGrid>
                  <a:tr h="5754914">
                    <a:tc>
                      <a:txBody>
                        <a:bodyPr/>
                        <a:lstStyle/>
                        <a:p>
                          <a:endParaRPr lang="en-US"/>
                        </a:p>
                      </a:txBody>
                      <a:tcPr>
                        <a:blipFill>
                          <a:blip r:embed="rId2"/>
                          <a:stretch>
                            <a:fillRect l="-200" t="-635" r="-100500" b="-529"/>
                          </a:stretch>
                        </a:blipFill>
                      </a:tcPr>
                    </a:tc>
                    <a:tc>
                      <a:txBody>
                        <a:bodyPr/>
                        <a:lstStyle/>
                        <a:p>
                          <a:endParaRPr lang="en-US"/>
                        </a:p>
                      </a:txBody>
                      <a:tcPr>
                        <a:blipFill>
                          <a:blip r:embed="rId2"/>
                          <a:stretch>
                            <a:fillRect l="-100200" t="-635" r="-500" b="-529"/>
                          </a:stretch>
                        </a:blipFill>
                      </a:tcPr>
                    </a:tc>
                    <a:extLst>
                      <a:ext uri="{0D108BD9-81ED-4DB2-BD59-A6C34878D82A}">
                        <a16:rowId xmlns:a16="http://schemas.microsoft.com/office/drawing/2014/main" val="1386802218"/>
                      </a:ext>
                    </a:extLst>
                  </a:tr>
                </a:tbl>
              </a:graphicData>
            </a:graphic>
          </p:graphicFrame>
        </mc:Fallback>
      </mc:AlternateContent>
    </p:spTree>
    <p:extLst>
      <p:ext uri="{BB962C8B-B14F-4D97-AF65-F5344CB8AC3E}">
        <p14:creationId xmlns:p14="http://schemas.microsoft.com/office/powerpoint/2010/main" val="3516282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78972"/>
            <a:ext cx="9144000" cy="595086"/>
          </a:xfrm>
        </p:spPr>
        <p:txBody>
          <a:bodyPr>
            <a:normAutofit fontScale="90000"/>
          </a:bodyPr>
          <a:lstStyle/>
          <a:p>
            <a:pPr algn="ctr"/>
            <a:r>
              <a:rPr lang="en-US" dirty="0" smtClean="0">
                <a:solidFill>
                  <a:schemeClr val="tx1"/>
                </a:solidFill>
              </a:rPr>
              <a:t>Calculations</a:t>
            </a:r>
            <a:endParaRPr lang="en-US" dirty="0">
              <a:solidFill>
                <a:schemeClr val="tx1"/>
              </a:solidFill>
            </a:endParaRPr>
          </a:p>
        </p:txBody>
      </p:sp>
      <p:sp>
        <p:nvSpPr>
          <p:cNvPr id="3" name="Subtitle 2"/>
          <p:cNvSpPr>
            <a:spLocks noGrp="1"/>
          </p:cNvSpPr>
          <p:nvPr>
            <p:ph type="subTitle" idx="1"/>
          </p:nvPr>
        </p:nvSpPr>
        <p:spPr>
          <a:xfrm>
            <a:off x="0" y="1233714"/>
            <a:ext cx="12075886" cy="5624286"/>
          </a:xfrm>
        </p:spPr>
        <p:txBody>
          <a:bodyPr/>
          <a:lstStyle/>
          <a:p>
            <a:endParaRPr lang="en-US" dirty="0"/>
          </a:p>
        </p:txBody>
      </p:sp>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2246590192"/>
                  </p:ext>
                </p:extLst>
              </p:nvPr>
            </p:nvGraphicFramePr>
            <p:xfrm>
              <a:off x="0" y="1074058"/>
              <a:ext cx="12075886" cy="5660570"/>
            </p:xfrm>
            <a:graphic>
              <a:graphicData uri="http://schemas.openxmlformats.org/drawingml/2006/table">
                <a:tbl>
                  <a:tblPr firstRow="1" bandRow="1">
                    <a:tableStyleId>{5C22544A-7EE6-4342-B048-85BDC9FD1C3A}</a:tableStyleId>
                  </a:tblPr>
                  <a:tblGrid>
                    <a:gridCol w="6037943">
                      <a:extLst>
                        <a:ext uri="{9D8B030D-6E8A-4147-A177-3AD203B41FA5}">
                          <a16:colId xmlns:a16="http://schemas.microsoft.com/office/drawing/2014/main" val="3011313964"/>
                        </a:ext>
                      </a:extLst>
                    </a:gridCol>
                    <a:gridCol w="6037943">
                      <a:extLst>
                        <a:ext uri="{9D8B030D-6E8A-4147-A177-3AD203B41FA5}">
                          <a16:colId xmlns:a16="http://schemas.microsoft.com/office/drawing/2014/main" val="1591566154"/>
                        </a:ext>
                      </a:extLst>
                    </a:gridCol>
                  </a:tblGrid>
                  <a:tr h="5660570">
                    <a:tc>
                      <a:txBody>
                        <a:bodyPr/>
                        <a:lstStyle/>
                        <a:p>
                          <a:pPr/>
                          <a14:m>
                            <m:oMathPara xmlns:m="http://schemas.openxmlformats.org/officeDocument/2006/math">
                              <m:oMathParaPr>
                                <m:jc m:val="centerGroup"/>
                              </m:oMathParaPr>
                              <m:oMath xmlns:m="http://schemas.openxmlformats.org/officeDocument/2006/math">
                                <m:r>
                                  <a:rPr lang="en-US" sz="1800" b="1" i="1" kern="1200" smtClean="0">
                                    <a:solidFill>
                                      <a:schemeClr val="tx1"/>
                                    </a:solidFill>
                                    <a:effectLst/>
                                    <a:latin typeface="Cambria Math" panose="02040503050406030204" pitchFamily="18" charset="0"/>
                                    <a:ea typeface="+mn-ea"/>
                                    <a:cs typeface="+mn-cs"/>
                                  </a:rPr>
                                  <m:t>𝜃</m:t>
                                </m:r>
                                <m:d>
                                  <m:dPr>
                                    <m:ctrlPr>
                                      <a:rPr lang="en-US" sz="1800" b="1" i="1" kern="1200">
                                        <a:solidFill>
                                          <a:schemeClr val="tx1"/>
                                        </a:solidFill>
                                        <a:effectLst/>
                                        <a:latin typeface="Cambria Math" panose="02040503050406030204" pitchFamily="18" charset="0"/>
                                        <a:ea typeface="+mn-ea"/>
                                        <a:cs typeface="+mn-cs"/>
                                      </a:rPr>
                                    </m:ctrlPr>
                                  </m:dPr>
                                  <m:e>
                                    <m:r>
                                      <a:rPr lang="en-US" sz="1800" b="1" i="1" kern="1200">
                                        <a:solidFill>
                                          <a:schemeClr val="tx1"/>
                                        </a:solidFill>
                                        <a:effectLst/>
                                        <a:latin typeface="Cambria Math" panose="02040503050406030204" pitchFamily="18" charset="0"/>
                                        <a:ea typeface="+mn-ea"/>
                                        <a:cs typeface="+mn-cs"/>
                                      </a:rPr>
                                      <m:t>𝑥</m:t>
                                    </m:r>
                                  </m:e>
                                </m:d>
                                <m:r>
                                  <a:rPr lang="en-US" sz="1800" b="1" i="1" kern="1200">
                                    <a:solidFill>
                                      <a:schemeClr val="tx1"/>
                                    </a:solidFill>
                                    <a:effectLst/>
                                    <a:latin typeface="Cambria Math" panose="02040503050406030204" pitchFamily="18" charset="0"/>
                                    <a:ea typeface="+mn-ea"/>
                                    <a:cs typeface="+mn-cs"/>
                                  </a:rPr>
                                  <m:t>=</m:t>
                                </m:r>
                                <m:f>
                                  <m:fPr>
                                    <m:ctrlPr>
                                      <a:rPr lang="en-US" sz="1800" b="1" i="1" kern="1200">
                                        <a:solidFill>
                                          <a:schemeClr val="tx1"/>
                                        </a:solidFill>
                                        <a:effectLst/>
                                        <a:latin typeface="Cambria Math" panose="02040503050406030204" pitchFamily="18" charset="0"/>
                                        <a:ea typeface="+mn-ea"/>
                                        <a:cs typeface="+mn-cs"/>
                                      </a:rPr>
                                    </m:ctrlPr>
                                  </m:fPr>
                                  <m:num>
                                    <m:r>
                                      <a:rPr lang="en-US" sz="1800" b="1" i="1" kern="1200">
                                        <a:solidFill>
                                          <a:schemeClr val="tx1"/>
                                        </a:solidFill>
                                        <a:effectLst/>
                                        <a:latin typeface="Cambria Math" panose="02040503050406030204" pitchFamily="18" charset="0"/>
                                        <a:ea typeface="+mn-ea"/>
                                        <a:cs typeface="+mn-cs"/>
                                      </a:rPr>
                                      <m:t>1</m:t>
                                    </m:r>
                                  </m:num>
                                  <m:den>
                                    <m:r>
                                      <a:rPr lang="en-US" sz="1800" b="1" i="1" kern="1200">
                                        <a:solidFill>
                                          <a:schemeClr val="tx1"/>
                                        </a:solidFill>
                                        <a:effectLst/>
                                        <a:latin typeface="Cambria Math" panose="02040503050406030204" pitchFamily="18" charset="0"/>
                                        <a:ea typeface="+mn-ea"/>
                                        <a:cs typeface="+mn-cs"/>
                                      </a:rPr>
                                      <m:t>𝐸</m:t>
                                    </m:r>
                                    <m:r>
                                      <a:rPr lang="en-US" sz="1800" b="1" i="1" kern="1200">
                                        <a:solidFill>
                                          <a:schemeClr val="tx1"/>
                                        </a:solidFill>
                                        <a:effectLst/>
                                        <a:latin typeface="Cambria Math" panose="02040503050406030204" pitchFamily="18" charset="0"/>
                                        <a:ea typeface="+mn-ea"/>
                                        <a:cs typeface="+mn-cs"/>
                                      </a:rPr>
                                      <m:t>∗</m:t>
                                    </m:r>
                                  </m:den>
                                </m:f>
                                <m:d>
                                  <m:dPr>
                                    <m:ctrlPr>
                                      <a:rPr lang="en-US" sz="1800" b="1" i="1" kern="1200">
                                        <a:solidFill>
                                          <a:schemeClr val="tx1"/>
                                        </a:solidFill>
                                        <a:effectLst/>
                                        <a:latin typeface="Cambria Math" panose="02040503050406030204" pitchFamily="18" charset="0"/>
                                        <a:ea typeface="+mn-ea"/>
                                        <a:cs typeface="+mn-cs"/>
                                      </a:rPr>
                                    </m:ctrlPr>
                                  </m:dPr>
                                  <m:e>
                                    <m:f>
                                      <m:fPr>
                                        <m:ctrlPr>
                                          <a:rPr lang="en-US" sz="1800" b="1" i="1" kern="1200">
                                            <a:solidFill>
                                              <a:schemeClr val="tx1"/>
                                            </a:solidFill>
                                            <a:effectLst/>
                                            <a:latin typeface="Cambria Math" panose="02040503050406030204" pitchFamily="18" charset="0"/>
                                            <a:ea typeface="+mn-ea"/>
                                            <a:cs typeface="+mn-cs"/>
                                          </a:rPr>
                                        </m:ctrlPr>
                                      </m:fPr>
                                      <m:num>
                                        <m:r>
                                          <a:rPr lang="en-US" sz="1800" b="1" i="1" kern="1200">
                                            <a:solidFill>
                                              <a:schemeClr val="tx1"/>
                                            </a:solidFill>
                                            <a:effectLst/>
                                            <a:latin typeface="Cambria Math" panose="02040503050406030204" pitchFamily="18" charset="0"/>
                                            <a:ea typeface="+mn-ea"/>
                                            <a:cs typeface="+mn-cs"/>
                                          </a:rPr>
                                          <m:t> </m:t>
                                        </m:r>
                                        <m:r>
                                          <a:rPr lang="en-US" sz="1800" b="1" i="1" kern="1200">
                                            <a:solidFill>
                                              <a:schemeClr val="tx1"/>
                                            </a:solidFill>
                                            <a:effectLst/>
                                            <a:latin typeface="Cambria Math" panose="02040503050406030204" pitchFamily="18" charset="0"/>
                                            <a:ea typeface="+mn-ea"/>
                                            <a:cs typeface="+mn-cs"/>
                                          </a:rPr>
                                          <m:t>𝐼</m:t>
                                        </m:r>
                                        <m:r>
                                          <a:rPr lang="en-US" sz="1800" b="1" i="1" kern="1200">
                                            <a:solidFill>
                                              <a:schemeClr val="tx1"/>
                                            </a:solidFill>
                                            <a:effectLst/>
                                            <a:latin typeface="Cambria Math" panose="02040503050406030204" pitchFamily="18" charset="0"/>
                                            <a:ea typeface="+mn-ea"/>
                                            <a:cs typeface="+mn-cs"/>
                                          </a:rPr>
                                          <m:t>.</m:t>
                                        </m:r>
                                        <m:r>
                                          <a:rPr lang="en-US" sz="1800" b="1" i="1" kern="1200">
                                            <a:solidFill>
                                              <a:schemeClr val="tx1"/>
                                            </a:solidFill>
                                            <a:effectLst/>
                                            <a:latin typeface="Cambria Math" panose="02040503050406030204" pitchFamily="18" charset="0"/>
                                            <a:ea typeface="+mn-ea"/>
                                            <a:cs typeface="+mn-cs"/>
                                          </a:rPr>
                                          <m:t>𝑃</m:t>
                                        </m:r>
                                        <m:r>
                                          <a:rPr lang="en-US" sz="1800" b="1" i="1" kern="1200">
                                            <a:solidFill>
                                              <a:schemeClr val="tx1"/>
                                            </a:solidFill>
                                            <a:effectLst/>
                                            <a:latin typeface="Cambria Math" panose="02040503050406030204" pitchFamily="18" charset="0"/>
                                            <a:ea typeface="+mn-ea"/>
                                            <a:cs typeface="+mn-cs"/>
                                          </a:rPr>
                                          <m:t>.∗</m:t>
                                        </m:r>
                                        <m:sSup>
                                          <m:sSupPr>
                                            <m:ctrlPr>
                                              <a:rPr lang="en-US" sz="1800" b="1" i="1" kern="1200">
                                                <a:solidFill>
                                                  <a:schemeClr val="tx1"/>
                                                </a:solidFill>
                                                <a:effectLst/>
                                                <a:latin typeface="Cambria Math" panose="02040503050406030204" pitchFamily="18" charset="0"/>
                                                <a:ea typeface="+mn-ea"/>
                                                <a:cs typeface="+mn-cs"/>
                                              </a:rPr>
                                            </m:ctrlPr>
                                          </m:sSupPr>
                                          <m:e>
                                            <m:r>
                                              <a:rPr lang="en-US" sz="1800" b="1" i="1" kern="1200">
                                                <a:solidFill>
                                                  <a:schemeClr val="tx1"/>
                                                </a:solidFill>
                                                <a:effectLst/>
                                                <a:latin typeface="Cambria Math" panose="02040503050406030204" pitchFamily="18" charset="0"/>
                                                <a:ea typeface="+mn-ea"/>
                                                <a:cs typeface="+mn-cs"/>
                                              </a:rPr>
                                              <m:t>𝑋</m:t>
                                            </m:r>
                                          </m:e>
                                          <m:sup>
                                            <m:r>
                                              <a:rPr lang="en-US" sz="1800" b="1" i="1" kern="1200">
                                                <a:solidFill>
                                                  <a:schemeClr val="tx1"/>
                                                </a:solidFill>
                                                <a:effectLst/>
                                                <a:latin typeface="Cambria Math" panose="02040503050406030204" pitchFamily="18" charset="0"/>
                                                <a:ea typeface="+mn-ea"/>
                                                <a:cs typeface="+mn-cs"/>
                                              </a:rPr>
                                              <m:t>2</m:t>
                                            </m:r>
                                          </m:sup>
                                        </m:sSup>
                                      </m:num>
                                      <m:den>
                                        <m:r>
                                          <a:rPr lang="en-US" sz="1800" b="1" i="1" kern="1200">
                                            <a:solidFill>
                                              <a:schemeClr val="tx1"/>
                                            </a:solidFill>
                                            <a:effectLst/>
                                            <a:latin typeface="Cambria Math" panose="02040503050406030204" pitchFamily="18" charset="0"/>
                                            <a:ea typeface="+mn-ea"/>
                                            <a:cs typeface="+mn-cs"/>
                                          </a:rPr>
                                          <m:t>2</m:t>
                                        </m:r>
                                      </m:den>
                                    </m:f>
                                    <m:r>
                                      <a:rPr lang="en-US" sz="1800" b="1" i="1" kern="1200">
                                        <a:solidFill>
                                          <a:schemeClr val="tx1"/>
                                        </a:solidFill>
                                        <a:effectLst/>
                                        <a:latin typeface="Cambria Math" panose="02040503050406030204" pitchFamily="18" charset="0"/>
                                        <a:ea typeface="+mn-ea"/>
                                        <a:cs typeface="+mn-cs"/>
                                      </a:rPr>
                                      <m:t>−</m:t>
                                    </m:r>
                                    <m:f>
                                      <m:fPr>
                                        <m:ctrlPr>
                                          <a:rPr lang="en-US" sz="1800" b="1" i="1" kern="1200">
                                            <a:solidFill>
                                              <a:schemeClr val="tx1"/>
                                            </a:solidFill>
                                            <a:effectLst/>
                                            <a:latin typeface="Cambria Math" panose="02040503050406030204" pitchFamily="18" charset="0"/>
                                            <a:ea typeface="+mn-ea"/>
                                            <a:cs typeface="+mn-cs"/>
                                          </a:rPr>
                                        </m:ctrlPr>
                                      </m:fPr>
                                      <m:num>
                                        <m:r>
                                          <a:rPr lang="en-US" sz="1800" b="1" i="1" kern="1200">
                                            <a:solidFill>
                                              <a:schemeClr val="tx1"/>
                                            </a:solidFill>
                                            <a:effectLst/>
                                            <a:latin typeface="Cambria Math" panose="02040503050406030204" pitchFamily="18" charset="0"/>
                                            <a:ea typeface="+mn-ea"/>
                                            <a:cs typeface="+mn-cs"/>
                                          </a:rPr>
                                          <m:t>𝑃</m:t>
                                        </m:r>
                                        <m:r>
                                          <a:rPr lang="en-US" sz="1800" b="1" i="1" kern="1200">
                                            <a:solidFill>
                                              <a:schemeClr val="tx1"/>
                                            </a:solidFill>
                                            <a:effectLst/>
                                            <a:latin typeface="Cambria Math" panose="02040503050406030204" pitchFamily="18" charset="0"/>
                                            <a:ea typeface="+mn-ea"/>
                                            <a:cs typeface="+mn-cs"/>
                                          </a:rPr>
                                          <m:t>∗</m:t>
                                        </m:r>
                                        <m:sSup>
                                          <m:sSupPr>
                                            <m:ctrlPr>
                                              <a:rPr lang="en-US" sz="1800" b="1" i="1" kern="1200">
                                                <a:solidFill>
                                                  <a:schemeClr val="tx1"/>
                                                </a:solidFill>
                                                <a:effectLst/>
                                                <a:latin typeface="Cambria Math" panose="02040503050406030204" pitchFamily="18" charset="0"/>
                                                <a:ea typeface="+mn-ea"/>
                                                <a:cs typeface="+mn-cs"/>
                                              </a:rPr>
                                            </m:ctrlPr>
                                          </m:sSupPr>
                                          <m:e>
                                            <m:r>
                                              <a:rPr lang="en-US" sz="1800" b="1" i="1" kern="1200">
                                                <a:solidFill>
                                                  <a:schemeClr val="tx1"/>
                                                </a:solidFill>
                                                <a:effectLst/>
                                                <a:latin typeface="Cambria Math" panose="02040503050406030204" pitchFamily="18" charset="0"/>
                                                <a:ea typeface="+mn-ea"/>
                                                <a:cs typeface="+mn-cs"/>
                                              </a:rPr>
                                              <m:t>𝐿</m:t>
                                            </m:r>
                                          </m:e>
                                          <m:sup>
                                            <m:r>
                                              <a:rPr lang="en-US" sz="1800" b="1" i="1" kern="1200">
                                                <a:solidFill>
                                                  <a:schemeClr val="tx1"/>
                                                </a:solidFill>
                                                <a:effectLst/>
                                                <a:latin typeface="Cambria Math" panose="02040503050406030204" pitchFamily="18" charset="0"/>
                                                <a:ea typeface="+mn-ea"/>
                                                <a:cs typeface="+mn-cs"/>
                                              </a:rPr>
                                              <m:t>2</m:t>
                                            </m:r>
                                          </m:sup>
                                        </m:sSup>
                                      </m:num>
                                      <m:den>
                                        <m:r>
                                          <a:rPr lang="en-US" sz="1800" b="1" i="1" kern="1200">
                                            <a:solidFill>
                                              <a:schemeClr val="tx1"/>
                                            </a:solidFill>
                                            <a:effectLst/>
                                            <a:latin typeface="Cambria Math" panose="02040503050406030204" pitchFamily="18" charset="0"/>
                                            <a:ea typeface="+mn-ea"/>
                                            <a:cs typeface="+mn-cs"/>
                                          </a:rPr>
                                          <m:t>2</m:t>
                                        </m:r>
                                      </m:den>
                                    </m:f>
                                  </m:e>
                                </m:d>
                              </m:oMath>
                            </m:oMathPara>
                          </a14:m>
                          <a:endParaRPr lang="en-US" sz="1800" b="1"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 </a:t>
                          </a:r>
                        </a:p>
                        <a:p>
                          <a:r>
                            <a:rPr lang="en-US" sz="1800" b="1" kern="1200" dirty="0">
                              <a:solidFill>
                                <a:schemeClr val="tx1"/>
                              </a:solidFill>
                              <a:effectLst/>
                              <a:latin typeface="+mn-lt"/>
                              <a:ea typeface="+mn-ea"/>
                              <a:cs typeface="+mn-cs"/>
                            </a:rPr>
                            <a:t> </a:t>
                          </a:r>
                        </a:p>
                        <a:p>
                          <a:r>
                            <a:rPr lang="en-US" sz="1800" b="1" kern="1200" dirty="0">
                              <a:solidFill>
                                <a:schemeClr val="tx1"/>
                              </a:solidFill>
                              <a:effectLst/>
                              <a:latin typeface="+mn-lt"/>
                              <a:ea typeface="+mn-ea"/>
                              <a:cs typeface="+mn-cs"/>
                            </a:rPr>
                            <a:t> </a:t>
                          </a:r>
                        </a:p>
                        <a:p>
                          <a:pPr/>
                          <a14:m>
                            <m:oMathPara xmlns:m="http://schemas.openxmlformats.org/officeDocument/2006/math">
                              <m:oMathParaPr>
                                <m:jc m:val="centerGroup"/>
                              </m:oMathParaPr>
                              <m:oMath xmlns:m="http://schemas.openxmlformats.org/officeDocument/2006/math">
                                <m:r>
                                  <a:rPr lang="en-US" sz="1800" b="1" i="1" kern="1200">
                                    <a:solidFill>
                                      <a:schemeClr val="tx1"/>
                                    </a:solidFill>
                                    <a:effectLst/>
                                    <a:latin typeface="Cambria Math" panose="02040503050406030204" pitchFamily="18" charset="0"/>
                                    <a:ea typeface="+mn-ea"/>
                                    <a:cs typeface="+mn-cs"/>
                                  </a:rPr>
                                  <m:t>𝑌</m:t>
                                </m:r>
                                <m:d>
                                  <m:dPr>
                                    <m:ctrlPr>
                                      <a:rPr lang="en-US" sz="1800" b="1" i="1" kern="1200">
                                        <a:solidFill>
                                          <a:schemeClr val="tx1"/>
                                        </a:solidFill>
                                        <a:effectLst/>
                                        <a:latin typeface="Cambria Math" panose="02040503050406030204" pitchFamily="18" charset="0"/>
                                        <a:ea typeface="+mn-ea"/>
                                        <a:cs typeface="+mn-cs"/>
                                      </a:rPr>
                                    </m:ctrlPr>
                                  </m:dPr>
                                  <m:e>
                                    <m:r>
                                      <a:rPr lang="en-US" sz="1800" b="1" i="1" kern="1200">
                                        <a:solidFill>
                                          <a:schemeClr val="tx1"/>
                                        </a:solidFill>
                                        <a:effectLst/>
                                        <a:latin typeface="Cambria Math" panose="02040503050406030204" pitchFamily="18" charset="0"/>
                                        <a:ea typeface="+mn-ea"/>
                                        <a:cs typeface="+mn-cs"/>
                                      </a:rPr>
                                      <m:t>𝑥</m:t>
                                    </m:r>
                                  </m:e>
                                </m:d>
                                <m:r>
                                  <a:rPr lang="en-US" sz="1800" b="1" i="1" kern="1200">
                                    <a:solidFill>
                                      <a:schemeClr val="tx1"/>
                                    </a:solidFill>
                                    <a:effectLst/>
                                    <a:latin typeface="Cambria Math" panose="02040503050406030204" pitchFamily="18" charset="0"/>
                                    <a:ea typeface="+mn-ea"/>
                                    <a:cs typeface="+mn-cs"/>
                                  </a:rPr>
                                  <m:t>=</m:t>
                                </m:r>
                                <m:f>
                                  <m:fPr>
                                    <m:ctrlPr>
                                      <a:rPr lang="en-US" sz="1800" b="1" i="1" kern="1200">
                                        <a:solidFill>
                                          <a:schemeClr val="tx1"/>
                                        </a:solidFill>
                                        <a:effectLst/>
                                        <a:latin typeface="Cambria Math" panose="02040503050406030204" pitchFamily="18" charset="0"/>
                                        <a:ea typeface="+mn-ea"/>
                                        <a:cs typeface="+mn-cs"/>
                                      </a:rPr>
                                    </m:ctrlPr>
                                  </m:fPr>
                                  <m:num>
                                    <m:r>
                                      <a:rPr lang="en-US" sz="1800" b="1" i="1" kern="1200">
                                        <a:solidFill>
                                          <a:schemeClr val="tx1"/>
                                        </a:solidFill>
                                        <a:effectLst/>
                                        <a:latin typeface="Cambria Math" panose="02040503050406030204" pitchFamily="18" charset="0"/>
                                        <a:ea typeface="+mn-ea"/>
                                        <a:cs typeface="+mn-cs"/>
                                      </a:rPr>
                                      <m:t>1</m:t>
                                    </m:r>
                                  </m:num>
                                  <m:den>
                                    <m:r>
                                      <a:rPr lang="en-US" sz="1800" b="1" i="1" kern="1200">
                                        <a:solidFill>
                                          <a:schemeClr val="tx1"/>
                                        </a:solidFill>
                                        <a:effectLst/>
                                        <a:latin typeface="Cambria Math" panose="02040503050406030204" pitchFamily="18" charset="0"/>
                                        <a:ea typeface="+mn-ea"/>
                                        <a:cs typeface="+mn-cs"/>
                                      </a:rPr>
                                      <m:t>𝐸</m:t>
                                    </m:r>
                                    <m:r>
                                      <a:rPr lang="en-US" sz="1800" b="1" i="1" kern="1200">
                                        <a:solidFill>
                                          <a:schemeClr val="tx1"/>
                                        </a:solidFill>
                                        <a:effectLst/>
                                        <a:latin typeface="Cambria Math" panose="02040503050406030204" pitchFamily="18" charset="0"/>
                                        <a:ea typeface="+mn-ea"/>
                                        <a:cs typeface="+mn-cs"/>
                                      </a:rPr>
                                      <m:t>∗</m:t>
                                    </m:r>
                                    <m:r>
                                      <a:rPr lang="en-US" sz="1800" b="1" i="1" kern="1200">
                                        <a:solidFill>
                                          <a:schemeClr val="tx1"/>
                                        </a:solidFill>
                                        <a:effectLst/>
                                        <a:latin typeface="Cambria Math" panose="02040503050406030204" pitchFamily="18" charset="0"/>
                                        <a:ea typeface="+mn-ea"/>
                                        <a:cs typeface="+mn-cs"/>
                                      </a:rPr>
                                      <m:t>𝐼</m:t>
                                    </m:r>
                                  </m:den>
                                </m:f>
                                <m:r>
                                  <a:rPr lang="en-US" sz="1800" b="1" i="1" kern="1200">
                                    <a:solidFill>
                                      <a:schemeClr val="tx1"/>
                                    </a:solidFill>
                                    <a:effectLst/>
                                    <a:latin typeface="Cambria Math" panose="02040503050406030204" pitchFamily="18" charset="0"/>
                                    <a:ea typeface="+mn-ea"/>
                                    <a:cs typeface="+mn-cs"/>
                                  </a:rPr>
                                  <m:t>(</m:t>
                                </m:r>
                                <m:f>
                                  <m:fPr>
                                    <m:ctrlPr>
                                      <a:rPr lang="en-US" sz="1800" b="1" i="1" kern="1200">
                                        <a:solidFill>
                                          <a:schemeClr val="tx1"/>
                                        </a:solidFill>
                                        <a:effectLst/>
                                        <a:latin typeface="Cambria Math" panose="02040503050406030204" pitchFamily="18" charset="0"/>
                                        <a:ea typeface="+mn-ea"/>
                                        <a:cs typeface="+mn-cs"/>
                                      </a:rPr>
                                    </m:ctrlPr>
                                  </m:fPr>
                                  <m:num>
                                    <m:r>
                                      <a:rPr lang="en-US" sz="1800" b="1" i="1" kern="1200">
                                        <a:solidFill>
                                          <a:schemeClr val="tx1"/>
                                        </a:solidFill>
                                        <a:effectLst/>
                                        <a:latin typeface="Cambria Math" panose="02040503050406030204" pitchFamily="18" charset="0"/>
                                        <a:ea typeface="+mn-ea"/>
                                        <a:cs typeface="+mn-cs"/>
                                      </a:rPr>
                                      <m:t>𝑃</m:t>
                                    </m:r>
                                    <m:r>
                                      <a:rPr lang="en-US" sz="1800" b="1" i="1" kern="1200">
                                        <a:solidFill>
                                          <a:schemeClr val="tx1"/>
                                        </a:solidFill>
                                        <a:effectLst/>
                                        <a:latin typeface="Cambria Math" panose="02040503050406030204" pitchFamily="18" charset="0"/>
                                        <a:ea typeface="+mn-ea"/>
                                        <a:cs typeface="+mn-cs"/>
                                      </a:rPr>
                                      <m:t>∗</m:t>
                                    </m:r>
                                    <m:sSup>
                                      <m:sSupPr>
                                        <m:ctrlPr>
                                          <a:rPr lang="en-US" sz="1800" b="1" i="1" kern="1200">
                                            <a:solidFill>
                                              <a:schemeClr val="tx1"/>
                                            </a:solidFill>
                                            <a:effectLst/>
                                            <a:latin typeface="Cambria Math" panose="02040503050406030204" pitchFamily="18" charset="0"/>
                                            <a:ea typeface="+mn-ea"/>
                                            <a:cs typeface="+mn-cs"/>
                                          </a:rPr>
                                        </m:ctrlPr>
                                      </m:sSupPr>
                                      <m:e>
                                        <m:r>
                                          <a:rPr lang="en-US" sz="1800" b="1" i="1" kern="1200">
                                            <a:solidFill>
                                              <a:schemeClr val="tx1"/>
                                            </a:solidFill>
                                            <a:effectLst/>
                                            <a:latin typeface="Cambria Math" panose="02040503050406030204" pitchFamily="18" charset="0"/>
                                            <a:ea typeface="+mn-ea"/>
                                            <a:cs typeface="+mn-cs"/>
                                          </a:rPr>
                                          <m:t>𝑋</m:t>
                                        </m:r>
                                      </m:e>
                                      <m:sup>
                                        <m:r>
                                          <a:rPr lang="en-US" sz="1800" b="1" i="1" kern="1200">
                                            <a:solidFill>
                                              <a:schemeClr val="tx1"/>
                                            </a:solidFill>
                                            <a:effectLst/>
                                            <a:latin typeface="Cambria Math" panose="02040503050406030204" pitchFamily="18" charset="0"/>
                                            <a:ea typeface="+mn-ea"/>
                                            <a:cs typeface="+mn-cs"/>
                                          </a:rPr>
                                          <m:t>3</m:t>
                                        </m:r>
                                      </m:sup>
                                    </m:sSup>
                                  </m:num>
                                  <m:den>
                                    <m:r>
                                      <a:rPr lang="en-US" sz="1800" b="1" i="1" kern="1200">
                                        <a:solidFill>
                                          <a:schemeClr val="tx1"/>
                                        </a:solidFill>
                                        <a:effectLst/>
                                        <a:latin typeface="Cambria Math" panose="02040503050406030204" pitchFamily="18" charset="0"/>
                                        <a:ea typeface="+mn-ea"/>
                                        <a:cs typeface="+mn-cs"/>
                                      </a:rPr>
                                      <m:t>6</m:t>
                                    </m:r>
                                  </m:den>
                                </m:f>
                                <m:r>
                                  <a:rPr lang="en-US" sz="1800" b="1" i="1" kern="1200">
                                    <a:solidFill>
                                      <a:schemeClr val="tx1"/>
                                    </a:solidFill>
                                    <a:effectLst/>
                                    <a:latin typeface="Cambria Math" panose="02040503050406030204" pitchFamily="18" charset="0"/>
                                    <a:ea typeface="+mn-ea"/>
                                    <a:cs typeface="+mn-cs"/>
                                  </a:rPr>
                                  <m:t>−</m:t>
                                </m:r>
                                <m:f>
                                  <m:fPr>
                                    <m:ctrlPr>
                                      <a:rPr lang="en-US" sz="1800" b="1" i="1" kern="1200">
                                        <a:solidFill>
                                          <a:schemeClr val="tx1"/>
                                        </a:solidFill>
                                        <a:effectLst/>
                                        <a:latin typeface="Cambria Math" panose="02040503050406030204" pitchFamily="18" charset="0"/>
                                        <a:ea typeface="+mn-ea"/>
                                        <a:cs typeface="+mn-cs"/>
                                      </a:rPr>
                                    </m:ctrlPr>
                                  </m:fPr>
                                  <m:num>
                                    <m:r>
                                      <a:rPr lang="en-US" sz="1800" b="1" i="1" kern="1200">
                                        <a:solidFill>
                                          <a:schemeClr val="tx1"/>
                                        </a:solidFill>
                                        <a:effectLst/>
                                        <a:latin typeface="Cambria Math" panose="02040503050406030204" pitchFamily="18" charset="0"/>
                                        <a:ea typeface="+mn-ea"/>
                                        <a:cs typeface="+mn-cs"/>
                                      </a:rPr>
                                      <m:t>𝑃</m:t>
                                    </m:r>
                                    <m:r>
                                      <a:rPr lang="en-US" sz="1800" b="1" i="1" kern="1200">
                                        <a:solidFill>
                                          <a:schemeClr val="tx1"/>
                                        </a:solidFill>
                                        <a:effectLst/>
                                        <a:latin typeface="Cambria Math" panose="02040503050406030204" pitchFamily="18" charset="0"/>
                                        <a:ea typeface="+mn-ea"/>
                                        <a:cs typeface="+mn-cs"/>
                                      </a:rPr>
                                      <m:t>∗</m:t>
                                    </m:r>
                                    <m:sSup>
                                      <m:sSupPr>
                                        <m:ctrlPr>
                                          <a:rPr lang="en-US" sz="1800" b="1" i="1" kern="1200">
                                            <a:solidFill>
                                              <a:schemeClr val="tx1"/>
                                            </a:solidFill>
                                            <a:effectLst/>
                                            <a:latin typeface="Cambria Math" panose="02040503050406030204" pitchFamily="18" charset="0"/>
                                            <a:ea typeface="+mn-ea"/>
                                            <a:cs typeface="+mn-cs"/>
                                          </a:rPr>
                                        </m:ctrlPr>
                                      </m:sSupPr>
                                      <m:e>
                                        <m:r>
                                          <a:rPr lang="en-US" sz="1800" b="1" i="1" kern="1200">
                                            <a:solidFill>
                                              <a:schemeClr val="tx1"/>
                                            </a:solidFill>
                                            <a:effectLst/>
                                            <a:latin typeface="Cambria Math" panose="02040503050406030204" pitchFamily="18" charset="0"/>
                                            <a:ea typeface="+mn-ea"/>
                                            <a:cs typeface="+mn-cs"/>
                                          </a:rPr>
                                          <m:t>𝐿</m:t>
                                        </m:r>
                                      </m:e>
                                      <m:sup>
                                        <m:r>
                                          <a:rPr lang="en-US" sz="1800" b="1" i="1" kern="1200">
                                            <a:solidFill>
                                              <a:schemeClr val="tx1"/>
                                            </a:solidFill>
                                            <a:effectLst/>
                                            <a:latin typeface="Cambria Math" panose="02040503050406030204" pitchFamily="18" charset="0"/>
                                            <a:ea typeface="+mn-ea"/>
                                            <a:cs typeface="+mn-cs"/>
                                          </a:rPr>
                                          <m:t>2</m:t>
                                        </m:r>
                                      </m:sup>
                                    </m:sSup>
                                  </m:num>
                                  <m:den>
                                    <m:r>
                                      <a:rPr lang="en-US" sz="1800" b="1" i="1" kern="1200">
                                        <a:solidFill>
                                          <a:schemeClr val="tx1"/>
                                        </a:solidFill>
                                        <a:effectLst/>
                                        <a:latin typeface="Cambria Math" panose="02040503050406030204" pitchFamily="18" charset="0"/>
                                        <a:ea typeface="+mn-ea"/>
                                        <a:cs typeface="+mn-cs"/>
                                      </a:rPr>
                                      <m:t>2</m:t>
                                    </m:r>
                                  </m:den>
                                </m:f>
                                <m:r>
                                  <a:rPr lang="en-US" sz="1800" b="1" i="1" kern="1200">
                                    <a:solidFill>
                                      <a:schemeClr val="tx1"/>
                                    </a:solidFill>
                                    <a:effectLst/>
                                    <a:latin typeface="Cambria Math" panose="02040503050406030204" pitchFamily="18" charset="0"/>
                                    <a:ea typeface="+mn-ea"/>
                                    <a:cs typeface="+mn-cs"/>
                                  </a:rPr>
                                  <m:t>∗</m:t>
                                </m:r>
                                <m:r>
                                  <a:rPr lang="en-US" sz="1800" b="1" i="1" kern="1200">
                                    <a:solidFill>
                                      <a:schemeClr val="tx1"/>
                                    </a:solidFill>
                                    <a:effectLst/>
                                    <a:latin typeface="Cambria Math" panose="02040503050406030204" pitchFamily="18" charset="0"/>
                                    <a:ea typeface="+mn-ea"/>
                                    <a:cs typeface="+mn-cs"/>
                                  </a:rPr>
                                  <m:t>𝑋</m:t>
                                </m:r>
                                <m:r>
                                  <a:rPr lang="en-US" sz="1800" b="1" i="1" kern="1200">
                                    <a:solidFill>
                                      <a:schemeClr val="tx1"/>
                                    </a:solidFill>
                                    <a:effectLst/>
                                    <a:latin typeface="Cambria Math" panose="02040503050406030204" pitchFamily="18" charset="0"/>
                                    <a:ea typeface="+mn-ea"/>
                                    <a:cs typeface="+mn-cs"/>
                                  </a:rPr>
                                  <m:t>+</m:t>
                                </m:r>
                                <m:f>
                                  <m:fPr>
                                    <m:ctrlPr>
                                      <a:rPr lang="en-US" sz="1800" b="1" i="1" kern="1200">
                                        <a:solidFill>
                                          <a:schemeClr val="tx1"/>
                                        </a:solidFill>
                                        <a:effectLst/>
                                        <a:latin typeface="Cambria Math" panose="02040503050406030204" pitchFamily="18" charset="0"/>
                                        <a:ea typeface="+mn-ea"/>
                                        <a:cs typeface="+mn-cs"/>
                                      </a:rPr>
                                    </m:ctrlPr>
                                  </m:fPr>
                                  <m:num>
                                    <m:r>
                                      <a:rPr lang="en-US" sz="1800" b="1" i="1" kern="1200">
                                        <a:solidFill>
                                          <a:schemeClr val="tx1"/>
                                        </a:solidFill>
                                        <a:effectLst/>
                                        <a:latin typeface="Cambria Math" panose="02040503050406030204" pitchFamily="18" charset="0"/>
                                        <a:ea typeface="+mn-ea"/>
                                        <a:cs typeface="+mn-cs"/>
                                      </a:rPr>
                                      <m:t>𝑃</m:t>
                                    </m:r>
                                    <m:r>
                                      <a:rPr lang="en-US" sz="1800" b="1" i="1" kern="1200">
                                        <a:solidFill>
                                          <a:schemeClr val="tx1"/>
                                        </a:solidFill>
                                        <a:effectLst/>
                                        <a:latin typeface="Cambria Math" panose="02040503050406030204" pitchFamily="18" charset="0"/>
                                        <a:ea typeface="+mn-ea"/>
                                        <a:cs typeface="+mn-cs"/>
                                      </a:rPr>
                                      <m:t>∗</m:t>
                                    </m:r>
                                    <m:sSup>
                                      <m:sSupPr>
                                        <m:ctrlPr>
                                          <a:rPr lang="en-US" sz="1800" b="1" i="1" kern="1200">
                                            <a:solidFill>
                                              <a:schemeClr val="tx1"/>
                                            </a:solidFill>
                                            <a:effectLst/>
                                            <a:latin typeface="Cambria Math" panose="02040503050406030204" pitchFamily="18" charset="0"/>
                                            <a:ea typeface="+mn-ea"/>
                                            <a:cs typeface="+mn-cs"/>
                                          </a:rPr>
                                        </m:ctrlPr>
                                      </m:sSupPr>
                                      <m:e>
                                        <m:r>
                                          <a:rPr lang="en-US" sz="1800" b="1" i="1" kern="1200">
                                            <a:solidFill>
                                              <a:schemeClr val="tx1"/>
                                            </a:solidFill>
                                            <a:effectLst/>
                                            <a:latin typeface="Cambria Math" panose="02040503050406030204" pitchFamily="18" charset="0"/>
                                            <a:ea typeface="+mn-ea"/>
                                            <a:cs typeface="+mn-cs"/>
                                          </a:rPr>
                                          <m:t>𝐿</m:t>
                                        </m:r>
                                      </m:e>
                                      <m:sup>
                                        <m:r>
                                          <a:rPr lang="en-US" sz="1800" b="1" i="1" kern="1200">
                                            <a:solidFill>
                                              <a:schemeClr val="tx1"/>
                                            </a:solidFill>
                                            <a:effectLst/>
                                            <a:latin typeface="Cambria Math" panose="02040503050406030204" pitchFamily="18" charset="0"/>
                                            <a:ea typeface="+mn-ea"/>
                                            <a:cs typeface="+mn-cs"/>
                                          </a:rPr>
                                          <m:t>3</m:t>
                                        </m:r>
                                      </m:sup>
                                    </m:sSup>
                                  </m:num>
                                  <m:den>
                                    <m:r>
                                      <a:rPr lang="en-US" sz="1800" b="1" i="1" kern="1200">
                                        <a:solidFill>
                                          <a:schemeClr val="tx1"/>
                                        </a:solidFill>
                                        <a:effectLst/>
                                        <a:latin typeface="Cambria Math" panose="02040503050406030204" pitchFamily="18" charset="0"/>
                                        <a:ea typeface="+mn-ea"/>
                                        <a:cs typeface="+mn-cs"/>
                                      </a:rPr>
                                      <m:t>3</m:t>
                                    </m:r>
                                  </m:den>
                                </m:f>
                                <m:r>
                                  <a:rPr lang="en-US" sz="1800" b="1" i="1" kern="1200">
                                    <a:solidFill>
                                      <a:schemeClr val="tx1"/>
                                    </a:solidFill>
                                    <a:effectLst/>
                                    <a:latin typeface="Cambria Math" panose="02040503050406030204" pitchFamily="18" charset="0"/>
                                    <a:ea typeface="+mn-ea"/>
                                    <a:cs typeface="+mn-cs"/>
                                  </a:rPr>
                                  <m:t>)</m:t>
                                </m:r>
                              </m:oMath>
                            </m:oMathPara>
                          </a14:m>
                          <a:endParaRPr lang="en-US" sz="1800" b="1"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 </a:t>
                          </a:r>
                        </a:p>
                        <a:p>
                          <a:r>
                            <a:rPr lang="en-US" sz="1800" b="1" kern="1200" dirty="0">
                              <a:solidFill>
                                <a:schemeClr val="tx1"/>
                              </a:solidFill>
                              <a:effectLst/>
                              <a:latin typeface="+mn-lt"/>
                              <a:ea typeface="+mn-ea"/>
                              <a:cs typeface="+mn-cs"/>
                            </a:rPr>
                            <a:t>Deflection at point A (XA=0):</a:t>
                          </a:r>
                        </a:p>
                        <a:p>
                          <a:pPr/>
                          <a14:m>
                            <m:oMathPara xmlns:m="http://schemas.openxmlformats.org/officeDocument/2006/math">
                              <m:oMathParaPr>
                                <m:jc m:val="centerGroup"/>
                              </m:oMathParaPr>
                              <m:oMath xmlns:m="http://schemas.openxmlformats.org/officeDocument/2006/math">
                                <m:r>
                                  <a:rPr lang="en-US" sz="1800" b="1" i="1" kern="1200">
                                    <a:solidFill>
                                      <a:schemeClr val="tx1"/>
                                    </a:solidFill>
                                    <a:effectLst/>
                                    <a:latin typeface="Cambria Math" panose="02040503050406030204" pitchFamily="18" charset="0"/>
                                    <a:ea typeface="+mn-ea"/>
                                    <a:cs typeface="+mn-cs"/>
                                  </a:rPr>
                                  <m:t>𝑌</m:t>
                                </m:r>
                                <m:d>
                                  <m:dPr>
                                    <m:ctrlPr>
                                      <a:rPr lang="en-US" sz="1800" b="1" i="1" kern="1200">
                                        <a:solidFill>
                                          <a:schemeClr val="tx1"/>
                                        </a:solidFill>
                                        <a:effectLst/>
                                        <a:latin typeface="Cambria Math" panose="02040503050406030204" pitchFamily="18" charset="0"/>
                                        <a:ea typeface="+mn-ea"/>
                                        <a:cs typeface="+mn-cs"/>
                                      </a:rPr>
                                    </m:ctrlPr>
                                  </m:dPr>
                                  <m:e>
                                    <m:r>
                                      <a:rPr lang="en-US" sz="1800" b="1" i="1" kern="1200">
                                        <a:solidFill>
                                          <a:schemeClr val="tx1"/>
                                        </a:solidFill>
                                        <a:effectLst/>
                                        <a:latin typeface="Cambria Math" panose="02040503050406030204" pitchFamily="18" charset="0"/>
                                        <a:ea typeface="+mn-ea"/>
                                        <a:cs typeface="+mn-cs"/>
                                      </a:rPr>
                                      <m:t>𝐴</m:t>
                                    </m:r>
                                  </m:e>
                                </m:d>
                                <m:r>
                                  <a:rPr lang="en-US" sz="1800" b="1" i="1" kern="1200">
                                    <a:solidFill>
                                      <a:schemeClr val="tx1"/>
                                    </a:solidFill>
                                    <a:effectLst/>
                                    <a:latin typeface="Cambria Math" panose="02040503050406030204" pitchFamily="18" charset="0"/>
                                    <a:ea typeface="+mn-ea"/>
                                    <a:cs typeface="+mn-cs"/>
                                  </a:rPr>
                                  <m:t>=</m:t>
                                </m:r>
                                <m:f>
                                  <m:fPr>
                                    <m:ctrlPr>
                                      <a:rPr lang="en-US" sz="1800" b="1" i="1" kern="1200">
                                        <a:solidFill>
                                          <a:schemeClr val="tx1"/>
                                        </a:solidFill>
                                        <a:effectLst/>
                                        <a:latin typeface="Cambria Math" panose="02040503050406030204" pitchFamily="18" charset="0"/>
                                        <a:ea typeface="+mn-ea"/>
                                        <a:cs typeface="+mn-cs"/>
                                      </a:rPr>
                                    </m:ctrlPr>
                                  </m:fPr>
                                  <m:num>
                                    <m:r>
                                      <a:rPr lang="en-US" sz="1800" b="1" i="1" kern="1200">
                                        <a:solidFill>
                                          <a:schemeClr val="tx1"/>
                                        </a:solidFill>
                                        <a:effectLst/>
                                        <a:latin typeface="Cambria Math" panose="02040503050406030204" pitchFamily="18" charset="0"/>
                                        <a:ea typeface="+mn-ea"/>
                                        <a:cs typeface="+mn-cs"/>
                                      </a:rPr>
                                      <m:t>1</m:t>
                                    </m:r>
                                  </m:num>
                                  <m:den>
                                    <m:r>
                                      <a:rPr lang="en-US" sz="1800" b="1" i="1" kern="1200">
                                        <a:solidFill>
                                          <a:schemeClr val="tx1"/>
                                        </a:solidFill>
                                        <a:effectLst/>
                                        <a:latin typeface="Cambria Math" panose="02040503050406030204" pitchFamily="18" charset="0"/>
                                        <a:ea typeface="+mn-ea"/>
                                        <a:cs typeface="+mn-cs"/>
                                      </a:rPr>
                                      <m:t>𝐸</m:t>
                                    </m:r>
                                    <m:r>
                                      <a:rPr lang="en-US" sz="1800" b="1" i="1" kern="1200">
                                        <a:solidFill>
                                          <a:schemeClr val="tx1"/>
                                        </a:solidFill>
                                        <a:effectLst/>
                                        <a:latin typeface="Cambria Math" panose="02040503050406030204" pitchFamily="18" charset="0"/>
                                        <a:ea typeface="+mn-ea"/>
                                        <a:cs typeface="+mn-cs"/>
                                      </a:rPr>
                                      <m:t>∗</m:t>
                                    </m:r>
                                    <m:r>
                                      <a:rPr lang="en-US" sz="1800" b="1" i="1" kern="1200">
                                        <a:solidFill>
                                          <a:schemeClr val="tx1"/>
                                        </a:solidFill>
                                        <a:effectLst/>
                                        <a:latin typeface="Cambria Math" panose="02040503050406030204" pitchFamily="18" charset="0"/>
                                        <a:ea typeface="+mn-ea"/>
                                        <a:cs typeface="+mn-cs"/>
                                      </a:rPr>
                                      <m:t>𝐼</m:t>
                                    </m:r>
                                  </m:den>
                                </m:f>
                                <m:r>
                                  <a:rPr lang="en-US" sz="1800" b="1" i="1" kern="1200">
                                    <a:solidFill>
                                      <a:schemeClr val="tx1"/>
                                    </a:solidFill>
                                    <a:effectLst/>
                                    <a:latin typeface="Cambria Math" panose="02040503050406030204" pitchFamily="18" charset="0"/>
                                    <a:ea typeface="+mn-ea"/>
                                    <a:cs typeface="+mn-cs"/>
                                  </a:rPr>
                                  <m:t>(</m:t>
                                </m:r>
                                <m:f>
                                  <m:fPr>
                                    <m:ctrlPr>
                                      <a:rPr lang="en-US" sz="1800" b="1" i="1" kern="1200">
                                        <a:solidFill>
                                          <a:schemeClr val="tx1"/>
                                        </a:solidFill>
                                        <a:effectLst/>
                                        <a:latin typeface="Cambria Math" panose="02040503050406030204" pitchFamily="18" charset="0"/>
                                        <a:ea typeface="+mn-ea"/>
                                        <a:cs typeface="+mn-cs"/>
                                      </a:rPr>
                                    </m:ctrlPr>
                                  </m:fPr>
                                  <m:num>
                                    <m:r>
                                      <a:rPr lang="en-US" sz="1800" b="1" i="1" kern="1200">
                                        <a:solidFill>
                                          <a:schemeClr val="tx1"/>
                                        </a:solidFill>
                                        <a:effectLst/>
                                        <a:latin typeface="Cambria Math" panose="02040503050406030204" pitchFamily="18" charset="0"/>
                                        <a:ea typeface="+mn-ea"/>
                                        <a:cs typeface="+mn-cs"/>
                                      </a:rPr>
                                      <m:t>𝑃</m:t>
                                    </m:r>
                                    <m:r>
                                      <a:rPr lang="en-US" sz="1800" b="1" i="1" kern="1200">
                                        <a:solidFill>
                                          <a:schemeClr val="tx1"/>
                                        </a:solidFill>
                                        <a:effectLst/>
                                        <a:latin typeface="Cambria Math" panose="02040503050406030204" pitchFamily="18" charset="0"/>
                                        <a:ea typeface="+mn-ea"/>
                                        <a:cs typeface="+mn-cs"/>
                                      </a:rPr>
                                      <m:t>∗</m:t>
                                    </m:r>
                                    <m:sSup>
                                      <m:sSupPr>
                                        <m:ctrlPr>
                                          <a:rPr lang="en-US" sz="1800" b="1" i="1" kern="1200">
                                            <a:solidFill>
                                              <a:schemeClr val="tx1"/>
                                            </a:solidFill>
                                            <a:effectLst/>
                                            <a:latin typeface="Cambria Math" panose="02040503050406030204" pitchFamily="18" charset="0"/>
                                            <a:ea typeface="+mn-ea"/>
                                            <a:cs typeface="+mn-cs"/>
                                          </a:rPr>
                                        </m:ctrlPr>
                                      </m:sSupPr>
                                      <m:e>
                                        <m:r>
                                          <a:rPr lang="en-US" sz="1800" b="1" i="1" kern="1200">
                                            <a:solidFill>
                                              <a:schemeClr val="tx1"/>
                                            </a:solidFill>
                                            <a:effectLst/>
                                            <a:latin typeface="Cambria Math" panose="02040503050406030204" pitchFamily="18" charset="0"/>
                                            <a:ea typeface="+mn-ea"/>
                                            <a:cs typeface="+mn-cs"/>
                                          </a:rPr>
                                          <m:t>0</m:t>
                                        </m:r>
                                      </m:e>
                                      <m:sup>
                                        <m:r>
                                          <a:rPr lang="en-US" sz="1800" b="1" i="1" kern="1200">
                                            <a:solidFill>
                                              <a:schemeClr val="tx1"/>
                                            </a:solidFill>
                                            <a:effectLst/>
                                            <a:latin typeface="Cambria Math" panose="02040503050406030204" pitchFamily="18" charset="0"/>
                                            <a:ea typeface="+mn-ea"/>
                                            <a:cs typeface="+mn-cs"/>
                                          </a:rPr>
                                          <m:t>3</m:t>
                                        </m:r>
                                      </m:sup>
                                    </m:sSup>
                                  </m:num>
                                  <m:den>
                                    <m:r>
                                      <a:rPr lang="en-US" sz="1800" b="1" i="1" kern="1200">
                                        <a:solidFill>
                                          <a:schemeClr val="tx1"/>
                                        </a:solidFill>
                                        <a:effectLst/>
                                        <a:latin typeface="Cambria Math" panose="02040503050406030204" pitchFamily="18" charset="0"/>
                                        <a:ea typeface="+mn-ea"/>
                                        <a:cs typeface="+mn-cs"/>
                                      </a:rPr>
                                      <m:t>6</m:t>
                                    </m:r>
                                  </m:den>
                                </m:f>
                                <m:r>
                                  <a:rPr lang="en-US" sz="1800" b="1" i="1" kern="1200">
                                    <a:solidFill>
                                      <a:schemeClr val="tx1"/>
                                    </a:solidFill>
                                    <a:effectLst/>
                                    <a:latin typeface="Cambria Math" panose="02040503050406030204" pitchFamily="18" charset="0"/>
                                    <a:ea typeface="+mn-ea"/>
                                    <a:cs typeface="+mn-cs"/>
                                  </a:rPr>
                                  <m:t>+</m:t>
                                </m:r>
                                <m:f>
                                  <m:fPr>
                                    <m:ctrlPr>
                                      <a:rPr lang="en-US" sz="1800" b="1" i="1" kern="1200">
                                        <a:solidFill>
                                          <a:schemeClr val="tx1"/>
                                        </a:solidFill>
                                        <a:effectLst/>
                                        <a:latin typeface="Cambria Math" panose="02040503050406030204" pitchFamily="18" charset="0"/>
                                        <a:ea typeface="+mn-ea"/>
                                        <a:cs typeface="+mn-cs"/>
                                      </a:rPr>
                                    </m:ctrlPr>
                                  </m:fPr>
                                  <m:num>
                                    <m:r>
                                      <a:rPr lang="en-US" sz="1800" b="1" i="1" kern="1200">
                                        <a:solidFill>
                                          <a:schemeClr val="tx1"/>
                                        </a:solidFill>
                                        <a:effectLst/>
                                        <a:latin typeface="Cambria Math" panose="02040503050406030204" pitchFamily="18" charset="0"/>
                                        <a:ea typeface="+mn-ea"/>
                                        <a:cs typeface="+mn-cs"/>
                                      </a:rPr>
                                      <m:t>𝑃</m:t>
                                    </m:r>
                                    <m:r>
                                      <a:rPr lang="en-US" sz="1800" b="1" i="1" kern="1200">
                                        <a:solidFill>
                                          <a:schemeClr val="tx1"/>
                                        </a:solidFill>
                                        <a:effectLst/>
                                        <a:latin typeface="Cambria Math" panose="02040503050406030204" pitchFamily="18" charset="0"/>
                                        <a:ea typeface="+mn-ea"/>
                                        <a:cs typeface="+mn-cs"/>
                                      </a:rPr>
                                      <m:t>∗</m:t>
                                    </m:r>
                                    <m:sSup>
                                      <m:sSupPr>
                                        <m:ctrlPr>
                                          <a:rPr lang="en-US" sz="1800" b="1" i="1" kern="1200">
                                            <a:solidFill>
                                              <a:schemeClr val="tx1"/>
                                            </a:solidFill>
                                            <a:effectLst/>
                                            <a:latin typeface="Cambria Math" panose="02040503050406030204" pitchFamily="18" charset="0"/>
                                            <a:ea typeface="+mn-ea"/>
                                            <a:cs typeface="+mn-cs"/>
                                          </a:rPr>
                                        </m:ctrlPr>
                                      </m:sSupPr>
                                      <m:e>
                                        <m:r>
                                          <a:rPr lang="en-US" sz="1800" b="1" i="1" kern="1200">
                                            <a:solidFill>
                                              <a:schemeClr val="tx1"/>
                                            </a:solidFill>
                                            <a:effectLst/>
                                            <a:latin typeface="Cambria Math" panose="02040503050406030204" pitchFamily="18" charset="0"/>
                                            <a:ea typeface="+mn-ea"/>
                                            <a:cs typeface="+mn-cs"/>
                                          </a:rPr>
                                          <m:t>𝐿</m:t>
                                        </m:r>
                                      </m:e>
                                      <m:sup>
                                        <m:r>
                                          <a:rPr lang="en-US" sz="1800" b="1" i="1" kern="1200">
                                            <a:solidFill>
                                              <a:schemeClr val="tx1"/>
                                            </a:solidFill>
                                            <a:effectLst/>
                                            <a:latin typeface="Cambria Math" panose="02040503050406030204" pitchFamily="18" charset="0"/>
                                            <a:ea typeface="+mn-ea"/>
                                            <a:cs typeface="+mn-cs"/>
                                          </a:rPr>
                                          <m:t>2</m:t>
                                        </m:r>
                                      </m:sup>
                                    </m:sSup>
                                  </m:num>
                                  <m:den>
                                    <m:r>
                                      <a:rPr lang="en-US" sz="1800" b="1" i="1" kern="1200">
                                        <a:solidFill>
                                          <a:schemeClr val="tx1"/>
                                        </a:solidFill>
                                        <a:effectLst/>
                                        <a:latin typeface="Cambria Math" panose="02040503050406030204" pitchFamily="18" charset="0"/>
                                        <a:ea typeface="+mn-ea"/>
                                        <a:cs typeface="+mn-cs"/>
                                      </a:rPr>
                                      <m:t>2</m:t>
                                    </m:r>
                                  </m:den>
                                </m:f>
                                <m:r>
                                  <a:rPr lang="en-US" sz="1800" b="1" i="1" kern="1200">
                                    <a:solidFill>
                                      <a:schemeClr val="tx1"/>
                                    </a:solidFill>
                                    <a:effectLst/>
                                    <a:latin typeface="Cambria Math" panose="02040503050406030204" pitchFamily="18" charset="0"/>
                                    <a:ea typeface="+mn-ea"/>
                                    <a:cs typeface="+mn-cs"/>
                                  </a:rPr>
                                  <m:t>∗0+</m:t>
                                </m:r>
                                <m:f>
                                  <m:fPr>
                                    <m:ctrlPr>
                                      <a:rPr lang="en-US" sz="1800" b="1" i="1" kern="1200">
                                        <a:solidFill>
                                          <a:schemeClr val="tx1"/>
                                        </a:solidFill>
                                        <a:effectLst/>
                                        <a:latin typeface="Cambria Math" panose="02040503050406030204" pitchFamily="18" charset="0"/>
                                        <a:ea typeface="+mn-ea"/>
                                        <a:cs typeface="+mn-cs"/>
                                      </a:rPr>
                                    </m:ctrlPr>
                                  </m:fPr>
                                  <m:num>
                                    <m:r>
                                      <a:rPr lang="en-US" sz="1800" b="1" i="1" kern="1200">
                                        <a:solidFill>
                                          <a:schemeClr val="tx1"/>
                                        </a:solidFill>
                                        <a:effectLst/>
                                        <a:latin typeface="Cambria Math" panose="02040503050406030204" pitchFamily="18" charset="0"/>
                                        <a:ea typeface="+mn-ea"/>
                                        <a:cs typeface="+mn-cs"/>
                                      </a:rPr>
                                      <m:t>𝑃</m:t>
                                    </m:r>
                                    <m:r>
                                      <a:rPr lang="en-US" sz="1800" b="1" i="1" kern="1200">
                                        <a:solidFill>
                                          <a:schemeClr val="tx1"/>
                                        </a:solidFill>
                                        <a:effectLst/>
                                        <a:latin typeface="Cambria Math" panose="02040503050406030204" pitchFamily="18" charset="0"/>
                                        <a:ea typeface="+mn-ea"/>
                                        <a:cs typeface="+mn-cs"/>
                                      </a:rPr>
                                      <m:t>∗</m:t>
                                    </m:r>
                                    <m:sSup>
                                      <m:sSupPr>
                                        <m:ctrlPr>
                                          <a:rPr lang="en-US" sz="1800" b="1" i="1" kern="1200">
                                            <a:solidFill>
                                              <a:schemeClr val="tx1"/>
                                            </a:solidFill>
                                            <a:effectLst/>
                                            <a:latin typeface="Cambria Math" panose="02040503050406030204" pitchFamily="18" charset="0"/>
                                            <a:ea typeface="+mn-ea"/>
                                            <a:cs typeface="+mn-cs"/>
                                          </a:rPr>
                                        </m:ctrlPr>
                                      </m:sSupPr>
                                      <m:e>
                                        <m:r>
                                          <a:rPr lang="en-US" sz="1800" b="1" i="1" kern="1200">
                                            <a:solidFill>
                                              <a:schemeClr val="tx1"/>
                                            </a:solidFill>
                                            <a:effectLst/>
                                            <a:latin typeface="Cambria Math" panose="02040503050406030204" pitchFamily="18" charset="0"/>
                                            <a:ea typeface="+mn-ea"/>
                                            <a:cs typeface="+mn-cs"/>
                                          </a:rPr>
                                          <m:t>𝐿</m:t>
                                        </m:r>
                                      </m:e>
                                      <m:sup>
                                        <m:r>
                                          <a:rPr lang="en-US" sz="1800" b="1" i="1" kern="1200">
                                            <a:solidFill>
                                              <a:schemeClr val="tx1"/>
                                            </a:solidFill>
                                            <a:effectLst/>
                                            <a:latin typeface="Cambria Math" panose="02040503050406030204" pitchFamily="18" charset="0"/>
                                            <a:ea typeface="+mn-ea"/>
                                            <a:cs typeface="+mn-cs"/>
                                          </a:rPr>
                                          <m:t>3</m:t>
                                        </m:r>
                                      </m:sup>
                                    </m:sSup>
                                  </m:num>
                                  <m:den>
                                    <m:r>
                                      <a:rPr lang="en-US" sz="1800" b="1" i="1" kern="1200">
                                        <a:solidFill>
                                          <a:schemeClr val="tx1"/>
                                        </a:solidFill>
                                        <a:effectLst/>
                                        <a:latin typeface="Cambria Math" panose="02040503050406030204" pitchFamily="18" charset="0"/>
                                        <a:ea typeface="+mn-ea"/>
                                        <a:cs typeface="+mn-cs"/>
                                      </a:rPr>
                                      <m:t>3</m:t>
                                    </m:r>
                                  </m:den>
                                </m:f>
                                <m:r>
                                  <a:rPr lang="en-US" sz="1800" b="1" i="1" kern="1200">
                                    <a:solidFill>
                                      <a:schemeClr val="tx1"/>
                                    </a:solidFill>
                                    <a:effectLst/>
                                    <a:latin typeface="Cambria Math" panose="02040503050406030204" pitchFamily="18" charset="0"/>
                                    <a:ea typeface="+mn-ea"/>
                                    <a:cs typeface="+mn-cs"/>
                                  </a:rPr>
                                  <m:t>)</m:t>
                                </m:r>
                              </m:oMath>
                            </m:oMathPara>
                          </a14:m>
                          <a:endParaRPr lang="en-US" sz="1800" b="1"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 </a:t>
                          </a:r>
                        </a:p>
                        <a:p>
                          <a:pPr/>
                          <a14:m>
                            <m:oMathPara xmlns:m="http://schemas.openxmlformats.org/officeDocument/2006/math">
                              <m:oMathParaPr>
                                <m:jc m:val="centerGroup"/>
                              </m:oMathParaPr>
                              <m:oMath xmlns:m="http://schemas.openxmlformats.org/officeDocument/2006/math">
                                <m:r>
                                  <a:rPr lang="en-US" sz="1800" b="1" i="1" kern="1200">
                                    <a:solidFill>
                                      <a:schemeClr val="tx1"/>
                                    </a:solidFill>
                                    <a:effectLst/>
                                    <a:latin typeface="Cambria Math" panose="02040503050406030204" pitchFamily="18" charset="0"/>
                                    <a:ea typeface="+mn-ea"/>
                                    <a:cs typeface="+mn-cs"/>
                                  </a:rPr>
                                  <m:t>𝑌</m:t>
                                </m:r>
                                <m:d>
                                  <m:dPr>
                                    <m:ctrlPr>
                                      <a:rPr lang="en-US" sz="1800" b="1" i="1" kern="1200">
                                        <a:solidFill>
                                          <a:schemeClr val="tx1"/>
                                        </a:solidFill>
                                        <a:effectLst/>
                                        <a:latin typeface="Cambria Math" panose="02040503050406030204" pitchFamily="18" charset="0"/>
                                        <a:ea typeface="+mn-ea"/>
                                        <a:cs typeface="+mn-cs"/>
                                      </a:rPr>
                                    </m:ctrlPr>
                                  </m:dPr>
                                  <m:e>
                                    <m:r>
                                      <a:rPr lang="en-US" sz="1800" b="1" i="1" kern="1200">
                                        <a:solidFill>
                                          <a:schemeClr val="tx1"/>
                                        </a:solidFill>
                                        <a:effectLst/>
                                        <a:latin typeface="Cambria Math" panose="02040503050406030204" pitchFamily="18" charset="0"/>
                                        <a:ea typeface="+mn-ea"/>
                                        <a:cs typeface="+mn-cs"/>
                                      </a:rPr>
                                      <m:t>𝐴</m:t>
                                    </m:r>
                                  </m:e>
                                </m:d>
                                <m:r>
                                  <a:rPr lang="en-US" sz="1800" b="1" i="1" kern="1200">
                                    <a:solidFill>
                                      <a:schemeClr val="tx1"/>
                                    </a:solidFill>
                                    <a:effectLst/>
                                    <a:latin typeface="Cambria Math" panose="02040503050406030204" pitchFamily="18" charset="0"/>
                                    <a:ea typeface="+mn-ea"/>
                                    <a:cs typeface="+mn-cs"/>
                                  </a:rPr>
                                  <m:t>=</m:t>
                                </m:r>
                                <m:f>
                                  <m:fPr>
                                    <m:ctrlPr>
                                      <a:rPr lang="en-US" sz="1800" b="1" i="1" kern="1200">
                                        <a:solidFill>
                                          <a:schemeClr val="tx1"/>
                                        </a:solidFill>
                                        <a:effectLst/>
                                        <a:latin typeface="Cambria Math" panose="02040503050406030204" pitchFamily="18" charset="0"/>
                                        <a:ea typeface="+mn-ea"/>
                                        <a:cs typeface="+mn-cs"/>
                                      </a:rPr>
                                    </m:ctrlPr>
                                  </m:fPr>
                                  <m:num>
                                    <m:r>
                                      <a:rPr lang="en-US" sz="1800" b="1" i="1" kern="1200">
                                        <a:solidFill>
                                          <a:schemeClr val="tx1"/>
                                        </a:solidFill>
                                        <a:effectLst/>
                                        <a:latin typeface="Cambria Math" panose="02040503050406030204" pitchFamily="18" charset="0"/>
                                        <a:ea typeface="+mn-ea"/>
                                        <a:cs typeface="+mn-cs"/>
                                      </a:rPr>
                                      <m:t>𝑃</m:t>
                                    </m:r>
                                    <m:r>
                                      <a:rPr lang="en-US" sz="1800" b="1" i="1" kern="1200">
                                        <a:solidFill>
                                          <a:schemeClr val="tx1"/>
                                        </a:solidFill>
                                        <a:effectLst/>
                                        <a:latin typeface="Cambria Math" panose="02040503050406030204" pitchFamily="18" charset="0"/>
                                        <a:ea typeface="+mn-ea"/>
                                        <a:cs typeface="+mn-cs"/>
                                      </a:rPr>
                                      <m:t>∗</m:t>
                                    </m:r>
                                    <m:sSup>
                                      <m:sSupPr>
                                        <m:ctrlPr>
                                          <a:rPr lang="en-US" sz="1800" b="1" i="1" kern="1200">
                                            <a:solidFill>
                                              <a:schemeClr val="tx1"/>
                                            </a:solidFill>
                                            <a:effectLst/>
                                            <a:latin typeface="Cambria Math" panose="02040503050406030204" pitchFamily="18" charset="0"/>
                                            <a:ea typeface="+mn-ea"/>
                                            <a:cs typeface="+mn-cs"/>
                                          </a:rPr>
                                        </m:ctrlPr>
                                      </m:sSupPr>
                                      <m:e>
                                        <m:r>
                                          <a:rPr lang="en-US" sz="1800" b="1" i="1" kern="1200">
                                            <a:solidFill>
                                              <a:schemeClr val="tx1"/>
                                            </a:solidFill>
                                            <a:effectLst/>
                                            <a:latin typeface="Cambria Math" panose="02040503050406030204" pitchFamily="18" charset="0"/>
                                            <a:ea typeface="+mn-ea"/>
                                            <a:cs typeface="+mn-cs"/>
                                          </a:rPr>
                                          <m:t>𝐿</m:t>
                                        </m:r>
                                      </m:e>
                                      <m:sup>
                                        <m:r>
                                          <a:rPr lang="en-US" sz="1800" b="1" i="1" kern="1200">
                                            <a:solidFill>
                                              <a:schemeClr val="tx1"/>
                                            </a:solidFill>
                                            <a:effectLst/>
                                            <a:latin typeface="Cambria Math" panose="02040503050406030204" pitchFamily="18" charset="0"/>
                                            <a:ea typeface="+mn-ea"/>
                                            <a:cs typeface="+mn-cs"/>
                                          </a:rPr>
                                          <m:t>3</m:t>
                                        </m:r>
                                      </m:sup>
                                    </m:sSup>
                                  </m:num>
                                  <m:den>
                                    <m:r>
                                      <a:rPr lang="en-US" sz="1800" b="1" i="1" kern="1200">
                                        <a:solidFill>
                                          <a:schemeClr val="tx1"/>
                                        </a:solidFill>
                                        <a:effectLst/>
                                        <a:latin typeface="Cambria Math" panose="02040503050406030204" pitchFamily="18" charset="0"/>
                                        <a:ea typeface="+mn-ea"/>
                                        <a:cs typeface="+mn-cs"/>
                                      </a:rPr>
                                      <m:t>3</m:t>
                                    </m:r>
                                    <m:r>
                                      <a:rPr lang="en-US" sz="1800" b="1" i="1" kern="1200">
                                        <a:solidFill>
                                          <a:schemeClr val="tx1"/>
                                        </a:solidFill>
                                        <a:effectLst/>
                                        <a:latin typeface="Cambria Math" panose="02040503050406030204" pitchFamily="18" charset="0"/>
                                        <a:ea typeface="+mn-ea"/>
                                        <a:cs typeface="+mn-cs"/>
                                      </a:rPr>
                                      <m:t>𝐸</m:t>
                                    </m:r>
                                    <m:r>
                                      <a:rPr lang="en-US" sz="1800" b="1" i="1" kern="1200">
                                        <a:solidFill>
                                          <a:schemeClr val="tx1"/>
                                        </a:solidFill>
                                        <a:effectLst/>
                                        <a:latin typeface="Cambria Math" panose="02040503050406030204" pitchFamily="18" charset="0"/>
                                        <a:ea typeface="+mn-ea"/>
                                        <a:cs typeface="+mn-cs"/>
                                      </a:rPr>
                                      <m:t>∗</m:t>
                                    </m:r>
                                    <m:r>
                                      <a:rPr lang="en-US" sz="1800" b="1" i="1" kern="1200">
                                        <a:solidFill>
                                          <a:schemeClr val="tx1"/>
                                        </a:solidFill>
                                        <a:effectLst/>
                                        <a:latin typeface="Cambria Math" panose="02040503050406030204" pitchFamily="18" charset="0"/>
                                        <a:ea typeface="+mn-ea"/>
                                        <a:cs typeface="+mn-cs"/>
                                      </a:rPr>
                                      <m:t>𝐼</m:t>
                                    </m:r>
                                  </m:den>
                                </m:f>
                              </m:oMath>
                            </m:oMathPara>
                          </a14:m>
                          <a:endParaRPr lang="en-US" sz="1800" b="1"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 </a:t>
                          </a:r>
                        </a:p>
                        <a:p>
                          <a:pPr/>
                          <a14:m>
                            <m:oMathPara xmlns:m="http://schemas.openxmlformats.org/officeDocument/2006/math">
                              <m:oMathParaPr>
                                <m:jc m:val="centerGroup"/>
                              </m:oMathParaPr>
                              <m:oMath xmlns:m="http://schemas.openxmlformats.org/officeDocument/2006/math">
                                <m:r>
                                  <a:rPr lang="en-US" sz="1800" b="1" i="1" kern="1200">
                                    <a:solidFill>
                                      <a:schemeClr val="tx1"/>
                                    </a:solidFill>
                                    <a:effectLst/>
                                    <a:latin typeface="Cambria Math" panose="02040503050406030204" pitchFamily="18" charset="0"/>
                                    <a:ea typeface="+mn-ea"/>
                                    <a:cs typeface="+mn-cs"/>
                                  </a:rPr>
                                  <m:t>𝑌</m:t>
                                </m:r>
                                <m:d>
                                  <m:dPr>
                                    <m:ctrlPr>
                                      <a:rPr lang="en-US" sz="1800" b="1" i="1" kern="1200">
                                        <a:solidFill>
                                          <a:schemeClr val="tx1"/>
                                        </a:solidFill>
                                        <a:effectLst/>
                                        <a:latin typeface="Cambria Math" panose="02040503050406030204" pitchFamily="18" charset="0"/>
                                        <a:ea typeface="+mn-ea"/>
                                        <a:cs typeface="+mn-cs"/>
                                      </a:rPr>
                                    </m:ctrlPr>
                                  </m:dPr>
                                  <m:e>
                                    <m:r>
                                      <a:rPr lang="en-US" sz="1800" b="1" i="1" kern="1200">
                                        <a:solidFill>
                                          <a:schemeClr val="tx1"/>
                                        </a:solidFill>
                                        <a:effectLst/>
                                        <a:latin typeface="Cambria Math" panose="02040503050406030204" pitchFamily="18" charset="0"/>
                                        <a:ea typeface="+mn-ea"/>
                                        <a:cs typeface="+mn-cs"/>
                                      </a:rPr>
                                      <m:t>𝐴</m:t>
                                    </m:r>
                                  </m:e>
                                </m:d>
                                <m:r>
                                  <a:rPr lang="en-US" sz="1800" b="1" i="1" kern="1200">
                                    <a:solidFill>
                                      <a:schemeClr val="tx1"/>
                                    </a:solidFill>
                                    <a:effectLst/>
                                    <a:latin typeface="Cambria Math" panose="02040503050406030204" pitchFamily="18" charset="0"/>
                                    <a:ea typeface="+mn-ea"/>
                                    <a:cs typeface="+mn-cs"/>
                                  </a:rPr>
                                  <m:t>=</m:t>
                                </m:r>
                                <m:f>
                                  <m:fPr>
                                    <m:ctrlPr>
                                      <a:rPr lang="en-US" sz="1800" b="1" i="1" kern="1200">
                                        <a:solidFill>
                                          <a:schemeClr val="tx1"/>
                                        </a:solidFill>
                                        <a:effectLst/>
                                        <a:latin typeface="Cambria Math" panose="02040503050406030204" pitchFamily="18" charset="0"/>
                                        <a:ea typeface="+mn-ea"/>
                                        <a:cs typeface="+mn-cs"/>
                                      </a:rPr>
                                    </m:ctrlPr>
                                  </m:fPr>
                                  <m:num>
                                    <m:r>
                                      <a:rPr lang="en-US" sz="1800" b="1" i="1" kern="1200">
                                        <a:solidFill>
                                          <a:schemeClr val="tx1"/>
                                        </a:solidFill>
                                        <a:effectLst/>
                                        <a:latin typeface="Cambria Math" panose="02040503050406030204" pitchFamily="18" charset="0"/>
                                        <a:ea typeface="+mn-ea"/>
                                        <a:cs typeface="+mn-cs"/>
                                      </a:rPr>
                                      <m:t>981∗(</m:t>
                                    </m:r>
                                    <m:sSup>
                                      <m:sSupPr>
                                        <m:ctrlPr>
                                          <a:rPr lang="en-US" sz="1800" b="1" i="1" kern="1200">
                                            <a:solidFill>
                                              <a:schemeClr val="tx1"/>
                                            </a:solidFill>
                                            <a:effectLst/>
                                            <a:latin typeface="Cambria Math" panose="02040503050406030204" pitchFamily="18" charset="0"/>
                                            <a:ea typeface="+mn-ea"/>
                                            <a:cs typeface="+mn-cs"/>
                                          </a:rPr>
                                        </m:ctrlPr>
                                      </m:sSupPr>
                                      <m:e>
                                        <m:r>
                                          <a:rPr lang="en-US" sz="1800" b="1" i="1" kern="1200">
                                            <a:solidFill>
                                              <a:schemeClr val="tx1"/>
                                            </a:solidFill>
                                            <a:effectLst/>
                                            <a:latin typeface="Cambria Math" panose="02040503050406030204" pitchFamily="18" charset="0"/>
                                            <a:ea typeface="+mn-ea"/>
                                            <a:cs typeface="+mn-cs"/>
                                          </a:rPr>
                                          <m:t>500)</m:t>
                                        </m:r>
                                      </m:e>
                                      <m:sup>
                                        <m:r>
                                          <a:rPr lang="en-US" sz="1800" b="1" i="1" kern="1200">
                                            <a:solidFill>
                                              <a:schemeClr val="tx1"/>
                                            </a:solidFill>
                                            <a:effectLst/>
                                            <a:latin typeface="Cambria Math" panose="02040503050406030204" pitchFamily="18" charset="0"/>
                                            <a:ea typeface="+mn-ea"/>
                                            <a:cs typeface="+mn-cs"/>
                                          </a:rPr>
                                          <m:t>3</m:t>
                                        </m:r>
                                      </m:sup>
                                    </m:sSup>
                                  </m:num>
                                  <m:den>
                                    <m:r>
                                      <a:rPr lang="en-US" sz="1800" b="1" i="1" kern="1200">
                                        <a:solidFill>
                                          <a:schemeClr val="tx1"/>
                                        </a:solidFill>
                                        <a:effectLst/>
                                        <a:latin typeface="Cambria Math" panose="02040503050406030204" pitchFamily="18" charset="0"/>
                                        <a:ea typeface="+mn-ea"/>
                                        <a:cs typeface="+mn-cs"/>
                                      </a:rPr>
                                      <m:t>3∗200∗</m:t>
                                    </m:r>
                                    <m:sSup>
                                      <m:sSupPr>
                                        <m:ctrlPr>
                                          <a:rPr lang="en-US" sz="1800" b="1" i="1" kern="1200">
                                            <a:solidFill>
                                              <a:schemeClr val="tx1"/>
                                            </a:solidFill>
                                            <a:effectLst/>
                                            <a:latin typeface="Cambria Math" panose="02040503050406030204" pitchFamily="18" charset="0"/>
                                            <a:ea typeface="+mn-ea"/>
                                            <a:cs typeface="+mn-cs"/>
                                          </a:rPr>
                                        </m:ctrlPr>
                                      </m:sSupPr>
                                      <m:e>
                                        <m:r>
                                          <a:rPr lang="en-US" sz="1800" b="1" i="1" kern="1200">
                                            <a:solidFill>
                                              <a:schemeClr val="tx1"/>
                                            </a:solidFill>
                                            <a:effectLst/>
                                            <a:latin typeface="Cambria Math" panose="02040503050406030204" pitchFamily="18" charset="0"/>
                                            <a:ea typeface="+mn-ea"/>
                                            <a:cs typeface="+mn-cs"/>
                                          </a:rPr>
                                          <m:t>10</m:t>
                                        </m:r>
                                      </m:e>
                                      <m:sup>
                                        <m:r>
                                          <a:rPr lang="en-US" sz="1800" b="1" i="1" kern="1200">
                                            <a:solidFill>
                                              <a:schemeClr val="tx1"/>
                                            </a:solidFill>
                                            <a:effectLst/>
                                            <a:latin typeface="Cambria Math" panose="02040503050406030204" pitchFamily="18" charset="0"/>
                                            <a:ea typeface="+mn-ea"/>
                                            <a:cs typeface="+mn-cs"/>
                                          </a:rPr>
                                          <m:t>3</m:t>
                                        </m:r>
                                      </m:sup>
                                    </m:sSup>
                                    <m:r>
                                      <a:rPr lang="en-US" sz="1800" b="1" i="1" kern="1200">
                                        <a:solidFill>
                                          <a:schemeClr val="tx1"/>
                                        </a:solidFill>
                                        <a:effectLst/>
                                        <a:latin typeface="Cambria Math" panose="02040503050406030204" pitchFamily="18" charset="0"/>
                                        <a:ea typeface="+mn-ea"/>
                                        <a:cs typeface="+mn-cs"/>
                                      </a:rPr>
                                      <m:t>∗</m:t>
                                    </m:r>
                                    <m:f>
                                      <m:fPr>
                                        <m:ctrlPr>
                                          <a:rPr lang="en-US" sz="1800" b="1" i="1" kern="1200">
                                            <a:solidFill>
                                              <a:schemeClr val="tx1"/>
                                            </a:solidFill>
                                            <a:effectLst/>
                                            <a:latin typeface="Cambria Math" panose="02040503050406030204" pitchFamily="18" charset="0"/>
                                            <a:ea typeface="+mn-ea"/>
                                            <a:cs typeface="+mn-cs"/>
                                          </a:rPr>
                                        </m:ctrlPr>
                                      </m:fPr>
                                      <m:num>
                                        <m:r>
                                          <a:rPr lang="en-US" sz="1800" b="1" i="1" kern="1200">
                                            <a:solidFill>
                                              <a:schemeClr val="tx1"/>
                                            </a:solidFill>
                                            <a:effectLst/>
                                            <a:latin typeface="Cambria Math" panose="02040503050406030204" pitchFamily="18" charset="0"/>
                                            <a:ea typeface="+mn-ea"/>
                                            <a:cs typeface="+mn-cs"/>
                                          </a:rPr>
                                          <m:t>𝜋</m:t>
                                        </m:r>
                                      </m:num>
                                      <m:den>
                                        <m:r>
                                          <a:rPr lang="en-US" sz="1800" b="1" i="1" kern="1200">
                                            <a:solidFill>
                                              <a:schemeClr val="tx1"/>
                                            </a:solidFill>
                                            <a:effectLst/>
                                            <a:latin typeface="Cambria Math" panose="02040503050406030204" pitchFamily="18" charset="0"/>
                                            <a:ea typeface="+mn-ea"/>
                                            <a:cs typeface="+mn-cs"/>
                                          </a:rPr>
                                          <m:t>64</m:t>
                                        </m:r>
                                      </m:den>
                                    </m:f>
                                    <m:r>
                                      <a:rPr lang="en-US" sz="1800" b="1" i="1" kern="1200">
                                        <a:solidFill>
                                          <a:schemeClr val="tx1"/>
                                        </a:solidFill>
                                        <a:effectLst/>
                                        <a:latin typeface="Cambria Math" panose="02040503050406030204" pitchFamily="18" charset="0"/>
                                        <a:ea typeface="+mn-ea"/>
                                        <a:cs typeface="+mn-cs"/>
                                      </a:rPr>
                                      <m:t>∗</m:t>
                                    </m:r>
                                    <m:d>
                                      <m:dPr>
                                        <m:ctrlPr>
                                          <a:rPr lang="en-US" sz="1800" b="1" i="1" kern="1200">
                                            <a:solidFill>
                                              <a:schemeClr val="tx1"/>
                                            </a:solidFill>
                                            <a:effectLst/>
                                            <a:latin typeface="Cambria Math" panose="02040503050406030204" pitchFamily="18" charset="0"/>
                                            <a:ea typeface="+mn-ea"/>
                                            <a:cs typeface="+mn-cs"/>
                                          </a:rPr>
                                        </m:ctrlPr>
                                      </m:dPr>
                                      <m:e>
                                        <m:sSup>
                                          <m:sSupPr>
                                            <m:ctrlPr>
                                              <a:rPr lang="en-US" sz="1800" b="1" i="1" kern="1200">
                                                <a:solidFill>
                                                  <a:schemeClr val="tx1"/>
                                                </a:solidFill>
                                                <a:effectLst/>
                                                <a:latin typeface="Cambria Math" panose="02040503050406030204" pitchFamily="18" charset="0"/>
                                                <a:ea typeface="+mn-ea"/>
                                                <a:cs typeface="+mn-cs"/>
                                              </a:rPr>
                                            </m:ctrlPr>
                                          </m:sSupPr>
                                          <m:e>
                                            <m:r>
                                              <a:rPr lang="en-US" sz="1800" b="1" i="1" kern="1200">
                                                <a:solidFill>
                                                  <a:schemeClr val="tx1"/>
                                                </a:solidFill>
                                                <a:effectLst/>
                                                <a:latin typeface="Cambria Math" panose="02040503050406030204" pitchFamily="18" charset="0"/>
                                                <a:ea typeface="+mn-ea"/>
                                                <a:cs typeface="+mn-cs"/>
                                              </a:rPr>
                                              <m:t>50</m:t>
                                            </m:r>
                                          </m:e>
                                          <m:sup>
                                            <m:r>
                                              <a:rPr lang="en-US" sz="1800" b="1" i="1" kern="1200">
                                                <a:solidFill>
                                                  <a:schemeClr val="tx1"/>
                                                </a:solidFill>
                                                <a:effectLst/>
                                                <a:latin typeface="Cambria Math" panose="02040503050406030204" pitchFamily="18" charset="0"/>
                                                <a:ea typeface="+mn-ea"/>
                                                <a:cs typeface="+mn-cs"/>
                                              </a:rPr>
                                              <m:t>4</m:t>
                                            </m:r>
                                          </m:sup>
                                        </m:sSup>
                                        <m:r>
                                          <a:rPr lang="en-US" sz="1800" b="1" i="1" kern="1200">
                                            <a:solidFill>
                                              <a:schemeClr val="tx1"/>
                                            </a:solidFill>
                                            <a:effectLst/>
                                            <a:latin typeface="Cambria Math" panose="02040503050406030204" pitchFamily="18" charset="0"/>
                                            <a:ea typeface="+mn-ea"/>
                                            <a:cs typeface="+mn-cs"/>
                                          </a:rPr>
                                          <m:t>−</m:t>
                                        </m:r>
                                        <m:sSup>
                                          <m:sSupPr>
                                            <m:ctrlPr>
                                              <a:rPr lang="en-US" sz="1800" b="1" i="1" kern="1200">
                                                <a:solidFill>
                                                  <a:schemeClr val="tx1"/>
                                                </a:solidFill>
                                                <a:effectLst/>
                                                <a:latin typeface="Cambria Math" panose="02040503050406030204" pitchFamily="18" charset="0"/>
                                                <a:ea typeface="+mn-ea"/>
                                                <a:cs typeface="+mn-cs"/>
                                              </a:rPr>
                                            </m:ctrlPr>
                                          </m:sSupPr>
                                          <m:e>
                                            <m:r>
                                              <a:rPr lang="en-US" sz="1800" b="1" i="1" kern="1200">
                                                <a:solidFill>
                                                  <a:schemeClr val="tx1"/>
                                                </a:solidFill>
                                                <a:effectLst/>
                                                <a:latin typeface="Cambria Math" panose="02040503050406030204" pitchFamily="18" charset="0"/>
                                                <a:ea typeface="+mn-ea"/>
                                                <a:cs typeface="+mn-cs"/>
                                              </a:rPr>
                                              <m:t>40</m:t>
                                            </m:r>
                                          </m:e>
                                          <m:sup>
                                            <m:r>
                                              <a:rPr lang="en-US" sz="1800" b="1" i="1" kern="1200">
                                                <a:solidFill>
                                                  <a:schemeClr val="tx1"/>
                                                </a:solidFill>
                                                <a:effectLst/>
                                                <a:latin typeface="Cambria Math" panose="02040503050406030204" pitchFamily="18" charset="0"/>
                                                <a:ea typeface="+mn-ea"/>
                                                <a:cs typeface="+mn-cs"/>
                                              </a:rPr>
                                              <m:t>4</m:t>
                                            </m:r>
                                          </m:sup>
                                        </m:sSup>
                                      </m:e>
                                    </m:d>
                                  </m:den>
                                </m:f>
                                <m:r>
                                  <a:rPr lang="en-US" sz="1800" b="1" i="1" kern="1200">
                                    <a:solidFill>
                                      <a:schemeClr val="tx1"/>
                                    </a:solidFill>
                                    <a:effectLst/>
                                    <a:latin typeface="Cambria Math" panose="02040503050406030204" pitchFamily="18" charset="0"/>
                                    <a:ea typeface="+mn-ea"/>
                                    <a:cs typeface="+mn-cs"/>
                                  </a:rPr>
                                  <m:t>=1.14 </m:t>
                                </m:r>
                                <m:r>
                                  <a:rPr lang="en-US" sz="1800" b="1" i="1" kern="1200">
                                    <a:solidFill>
                                      <a:schemeClr val="tx1"/>
                                    </a:solidFill>
                                    <a:effectLst/>
                                    <a:latin typeface="Cambria Math" panose="02040503050406030204" pitchFamily="18" charset="0"/>
                                    <a:ea typeface="+mn-ea"/>
                                    <a:cs typeface="+mn-cs"/>
                                  </a:rPr>
                                  <m:t>𝑚𝑚</m:t>
                                </m:r>
                              </m:oMath>
                            </m:oMathPara>
                          </a14:m>
                          <a:endParaRPr lang="en-US" sz="1800" b="1" kern="1200" dirty="0">
                            <a:solidFill>
                              <a:schemeClr val="tx1"/>
                            </a:solidFill>
                            <a:effectLst/>
                            <a:latin typeface="+mn-lt"/>
                            <a:ea typeface="+mn-ea"/>
                            <a:cs typeface="+mn-cs"/>
                          </a:endParaRPr>
                        </a:p>
                        <a:p>
                          <a:endParaRPr lang="en-US" dirty="0">
                            <a:solidFill>
                              <a:schemeClr val="tx1"/>
                            </a:solidFill>
                          </a:endParaRPr>
                        </a:p>
                      </a:txBody>
                      <a:tcPr/>
                    </a:tc>
                    <a:tc>
                      <a:txBody>
                        <a:bodyPr/>
                        <a:lstStyle/>
                        <a:p>
                          <a:r>
                            <a:rPr lang="en-US" sz="1800" b="1" kern="1200" dirty="0" smtClean="0">
                              <a:solidFill>
                                <a:schemeClr val="tx1"/>
                              </a:solidFill>
                              <a:effectLst/>
                              <a:latin typeface="+mn-lt"/>
                              <a:ea typeface="+mn-ea"/>
                              <a:cs typeface="+mn-cs"/>
                            </a:rPr>
                            <a:t>Point A moves upward </a:t>
                          </a:r>
                          <a:endParaRPr lang="en-US" sz="1800" b="1"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The slope at point A:</a:t>
                          </a:r>
                        </a:p>
                        <a:p>
                          <a:pPr/>
                          <a14:m>
                            <m:oMathPara xmlns:m="http://schemas.openxmlformats.org/officeDocument/2006/math">
                              <m:oMathParaPr>
                                <m:jc m:val="centerGroup"/>
                              </m:oMathParaPr>
                              <m:oMath xmlns:m="http://schemas.openxmlformats.org/officeDocument/2006/math">
                                <m:r>
                                  <a:rPr lang="en-US" sz="1800" b="1" i="1" kern="1200">
                                    <a:solidFill>
                                      <a:schemeClr val="tx1"/>
                                    </a:solidFill>
                                    <a:effectLst/>
                                    <a:latin typeface="Cambria Math" panose="02040503050406030204" pitchFamily="18" charset="0"/>
                                    <a:ea typeface="+mn-ea"/>
                                    <a:cs typeface="+mn-cs"/>
                                  </a:rPr>
                                  <m:t>𝜃</m:t>
                                </m:r>
                                <m:d>
                                  <m:dPr>
                                    <m:ctrlPr>
                                      <a:rPr lang="en-US" sz="1800" b="1" i="1" kern="1200">
                                        <a:solidFill>
                                          <a:schemeClr val="tx1"/>
                                        </a:solidFill>
                                        <a:effectLst/>
                                        <a:latin typeface="Cambria Math" panose="02040503050406030204" pitchFamily="18" charset="0"/>
                                        <a:ea typeface="+mn-ea"/>
                                        <a:cs typeface="+mn-cs"/>
                                      </a:rPr>
                                    </m:ctrlPr>
                                  </m:dPr>
                                  <m:e>
                                    <m:r>
                                      <a:rPr lang="en-US" sz="1800" b="1" i="1" kern="1200">
                                        <a:solidFill>
                                          <a:schemeClr val="tx1"/>
                                        </a:solidFill>
                                        <a:effectLst/>
                                        <a:latin typeface="Cambria Math" panose="02040503050406030204" pitchFamily="18" charset="0"/>
                                        <a:ea typeface="+mn-ea"/>
                                        <a:cs typeface="+mn-cs"/>
                                      </a:rPr>
                                      <m:t>𝐴</m:t>
                                    </m:r>
                                  </m:e>
                                </m:d>
                                <m:r>
                                  <a:rPr lang="en-US" sz="1800" b="1" i="1" kern="1200">
                                    <a:solidFill>
                                      <a:schemeClr val="tx1"/>
                                    </a:solidFill>
                                    <a:effectLst/>
                                    <a:latin typeface="Cambria Math" panose="02040503050406030204" pitchFamily="18" charset="0"/>
                                    <a:ea typeface="+mn-ea"/>
                                    <a:cs typeface="+mn-cs"/>
                                  </a:rPr>
                                  <m:t>=</m:t>
                                </m:r>
                                <m:f>
                                  <m:fPr>
                                    <m:ctrlPr>
                                      <a:rPr lang="en-US" sz="1800" b="1" i="1" kern="1200">
                                        <a:solidFill>
                                          <a:schemeClr val="tx1"/>
                                        </a:solidFill>
                                        <a:effectLst/>
                                        <a:latin typeface="Cambria Math" panose="02040503050406030204" pitchFamily="18" charset="0"/>
                                        <a:ea typeface="+mn-ea"/>
                                        <a:cs typeface="+mn-cs"/>
                                      </a:rPr>
                                    </m:ctrlPr>
                                  </m:fPr>
                                  <m:num>
                                    <m:r>
                                      <a:rPr lang="en-US" sz="1800" b="1" i="1" kern="1200">
                                        <a:solidFill>
                                          <a:schemeClr val="tx1"/>
                                        </a:solidFill>
                                        <a:effectLst/>
                                        <a:latin typeface="Cambria Math" panose="02040503050406030204" pitchFamily="18" charset="0"/>
                                        <a:ea typeface="+mn-ea"/>
                                        <a:cs typeface="+mn-cs"/>
                                      </a:rPr>
                                      <m:t>1</m:t>
                                    </m:r>
                                  </m:num>
                                  <m:den>
                                    <m:r>
                                      <a:rPr lang="en-US" sz="1800" b="1" i="1" kern="1200">
                                        <a:solidFill>
                                          <a:schemeClr val="tx1"/>
                                        </a:solidFill>
                                        <a:effectLst/>
                                        <a:latin typeface="Cambria Math" panose="02040503050406030204" pitchFamily="18" charset="0"/>
                                        <a:ea typeface="+mn-ea"/>
                                        <a:cs typeface="+mn-cs"/>
                                      </a:rPr>
                                      <m:t>𝐸</m:t>
                                    </m:r>
                                    <m:r>
                                      <a:rPr lang="en-US" sz="1800" b="1" i="1" kern="1200">
                                        <a:solidFill>
                                          <a:schemeClr val="tx1"/>
                                        </a:solidFill>
                                        <a:effectLst/>
                                        <a:latin typeface="Cambria Math" panose="02040503050406030204" pitchFamily="18" charset="0"/>
                                        <a:ea typeface="+mn-ea"/>
                                        <a:cs typeface="+mn-cs"/>
                                      </a:rPr>
                                      <m:t>∗</m:t>
                                    </m:r>
                                    <m:r>
                                      <a:rPr lang="en-US" sz="1800" b="1" i="1" kern="1200">
                                        <a:solidFill>
                                          <a:schemeClr val="tx1"/>
                                        </a:solidFill>
                                        <a:effectLst/>
                                        <a:latin typeface="Cambria Math" panose="02040503050406030204" pitchFamily="18" charset="0"/>
                                        <a:ea typeface="+mn-ea"/>
                                        <a:cs typeface="+mn-cs"/>
                                      </a:rPr>
                                      <m:t>𝐼</m:t>
                                    </m:r>
                                  </m:den>
                                </m:f>
                                <m:d>
                                  <m:dPr>
                                    <m:ctrlPr>
                                      <a:rPr lang="en-US" sz="1800" b="1" i="1" kern="1200">
                                        <a:solidFill>
                                          <a:schemeClr val="tx1"/>
                                        </a:solidFill>
                                        <a:effectLst/>
                                        <a:latin typeface="Cambria Math" panose="02040503050406030204" pitchFamily="18" charset="0"/>
                                        <a:ea typeface="+mn-ea"/>
                                        <a:cs typeface="+mn-cs"/>
                                      </a:rPr>
                                    </m:ctrlPr>
                                  </m:dPr>
                                  <m:e>
                                    <m:f>
                                      <m:fPr>
                                        <m:ctrlPr>
                                          <a:rPr lang="en-US" sz="1800" b="1" i="1" kern="1200">
                                            <a:solidFill>
                                              <a:schemeClr val="tx1"/>
                                            </a:solidFill>
                                            <a:effectLst/>
                                            <a:latin typeface="Cambria Math" panose="02040503050406030204" pitchFamily="18" charset="0"/>
                                            <a:ea typeface="+mn-ea"/>
                                            <a:cs typeface="+mn-cs"/>
                                          </a:rPr>
                                        </m:ctrlPr>
                                      </m:fPr>
                                      <m:num>
                                        <m:r>
                                          <a:rPr lang="en-US" sz="1800" b="1" i="1" kern="1200">
                                            <a:solidFill>
                                              <a:schemeClr val="tx1"/>
                                            </a:solidFill>
                                            <a:effectLst/>
                                            <a:latin typeface="Cambria Math" panose="02040503050406030204" pitchFamily="18" charset="0"/>
                                            <a:ea typeface="+mn-ea"/>
                                            <a:cs typeface="+mn-cs"/>
                                          </a:rPr>
                                          <m:t>𝑃</m:t>
                                        </m:r>
                                        <m:r>
                                          <a:rPr lang="en-US" sz="1800" b="1" i="1" kern="1200">
                                            <a:solidFill>
                                              <a:schemeClr val="tx1"/>
                                            </a:solidFill>
                                            <a:effectLst/>
                                            <a:latin typeface="Cambria Math" panose="02040503050406030204" pitchFamily="18" charset="0"/>
                                            <a:ea typeface="+mn-ea"/>
                                            <a:cs typeface="+mn-cs"/>
                                          </a:rPr>
                                          <m:t>∗0</m:t>
                                        </m:r>
                                      </m:num>
                                      <m:den>
                                        <m:r>
                                          <a:rPr lang="en-US" sz="1800" b="1" i="1" kern="1200">
                                            <a:solidFill>
                                              <a:schemeClr val="tx1"/>
                                            </a:solidFill>
                                            <a:effectLst/>
                                            <a:latin typeface="Cambria Math" panose="02040503050406030204" pitchFamily="18" charset="0"/>
                                            <a:ea typeface="+mn-ea"/>
                                            <a:cs typeface="+mn-cs"/>
                                          </a:rPr>
                                          <m:t>2</m:t>
                                        </m:r>
                                      </m:den>
                                    </m:f>
                                    <m:r>
                                      <a:rPr lang="en-US" sz="1800" b="1" i="1" kern="1200">
                                        <a:solidFill>
                                          <a:schemeClr val="tx1"/>
                                        </a:solidFill>
                                        <a:effectLst/>
                                        <a:latin typeface="Cambria Math" panose="02040503050406030204" pitchFamily="18" charset="0"/>
                                        <a:ea typeface="+mn-ea"/>
                                        <a:cs typeface="+mn-cs"/>
                                      </a:rPr>
                                      <m:t>−</m:t>
                                    </m:r>
                                    <m:f>
                                      <m:fPr>
                                        <m:ctrlPr>
                                          <a:rPr lang="en-US" sz="1800" b="1" i="1" kern="1200">
                                            <a:solidFill>
                                              <a:schemeClr val="tx1"/>
                                            </a:solidFill>
                                            <a:effectLst/>
                                            <a:latin typeface="Cambria Math" panose="02040503050406030204" pitchFamily="18" charset="0"/>
                                            <a:ea typeface="+mn-ea"/>
                                            <a:cs typeface="+mn-cs"/>
                                          </a:rPr>
                                        </m:ctrlPr>
                                      </m:fPr>
                                      <m:num>
                                        <m:r>
                                          <a:rPr lang="en-US" sz="1800" b="1" i="1" kern="1200">
                                            <a:solidFill>
                                              <a:schemeClr val="tx1"/>
                                            </a:solidFill>
                                            <a:effectLst/>
                                            <a:latin typeface="Cambria Math" panose="02040503050406030204" pitchFamily="18" charset="0"/>
                                            <a:ea typeface="+mn-ea"/>
                                            <a:cs typeface="+mn-cs"/>
                                          </a:rPr>
                                          <m:t>𝑃</m:t>
                                        </m:r>
                                        <m:r>
                                          <a:rPr lang="en-US" sz="1800" b="1" i="1" kern="1200">
                                            <a:solidFill>
                                              <a:schemeClr val="tx1"/>
                                            </a:solidFill>
                                            <a:effectLst/>
                                            <a:latin typeface="Cambria Math" panose="02040503050406030204" pitchFamily="18" charset="0"/>
                                            <a:ea typeface="+mn-ea"/>
                                            <a:cs typeface="+mn-cs"/>
                                          </a:rPr>
                                          <m:t>∗</m:t>
                                        </m:r>
                                        <m:sSup>
                                          <m:sSupPr>
                                            <m:ctrlPr>
                                              <a:rPr lang="en-US" sz="1800" b="1" i="1" kern="1200">
                                                <a:solidFill>
                                                  <a:schemeClr val="tx1"/>
                                                </a:solidFill>
                                                <a:effectLst/>
                                                <a:latin typeface="Cambria Math" panose="02040503050406030204" pitchFamily="18" charset="0"/>
                                                <a:ea typeface="+mn-ea"/>
                                                <a:cs typeface="+mn-cs"/>
                                              </a:rPr>
                                            </m:ctrlPr>
                                          </m:sSupPr>
                                          <m:e>
                                            <m:r>
                                              <a:rPr lang="en-US" sz="1800" b="1" i="1" kern="1200">
                                                <a:solidFill>
                                                  <a:schemeClr val="tx1"/>
                                                </a:solidFill>
                                                <a:effectLst/>
                                                <a:latin typeface="Cambria Math" panose="02040503050406030204" pitchFamily="18" charset="0"/>
                                                <a:ea typeface="+mn-ea"/>
                                                <a:cs typeface="+mn-cs"/>
                                              </a:rPr>
                                              <m:t>𝐿</m:t>
                                            </m:r>
                                          </m:e>
                                          <m:sup>
                                            <m:r>
                                              <a:rPr lang="en-US" sz="1800" b="1" i="1" kern="1200">
                                                <a:solidFill>
                                                  <a:schemeClr val="tx1"/>
                                                </a:solidFill>
                                                <a:effectLst/>
                                                <a:latin typeface="Cambria Math" panose="02040503050406030204" pitchFamily="18" charset="0"/>
                                                <a:ea typeface="+mn-ea"/>
                                                <a:cs typeface="+mn-cs"/>
                                              </a:rPr>
                                              <m:t>2</m:t>
                                            </m:r>
                                          </m:sup>
                                        </m:sSup>
                                      </m:num>
                                      <m:den>
                                        <m:r>
                                          <a:rPr lang="en-US" sz="1800" b="1" i="1" kern="1200">
                                            <a:solidFill>
                                              <a:schemeClr val="tx1"/>
                                            </a:solidFill>
                                            <a:effectLst/>
                                            <a:latin typeface="Cambria Math" panose="02040503050406030204" pitchFamily="18" charset="0"/>
                                            <a:ea typeface="+mn-ea"/>
                                            <a:cs typeface="+mn-cs"/>
                                          </a:rPr>
                                          <m:t>2</m:t>
                                        </m:r>
                                      </m:den>
                                    </m:f>
                                  </m:e>
                                </m:d>
                                <m:r>
                                  <a:rPr lang="en-US" sz="1800" b="1" i="1" kern="1200">
                                    <a:solidFill>
                                      <a:schemeClr val="tx1"/>
                                    </a:solidFill>
                                    <a:effectLst/>
                                    <a:latin typeface="Cambria Math" panose="02040503050406030204" pitchFamily="18" charset="0"/>
                                    <a:ea typeface="+mn-ea"/>
                                    <a:cs typeface="+mn-cs"/>
                                  </a:rPr>
                                  <m:t>=−</m:t>
                                </m:r>
                                <m:f>
                                  <m:fPr>
                                    <m:ctrlPr>
                                      <a:rPr lang="en-US" sz="1800" b="1" i="1" kern="1200">
                                        <a:solidFill>
                                          <a:schemeClr val="tx1"/>
                                        </a:solidFill>
                                        <a:effectLst/>
                                        <a:latin typeface="Cambria Math" panose="02040503050406030204" pitchFamily="18" charset="0"/>
                                        <a:ea typeface="+mn-ea"/>
                                        <a:cs typeface="+mn-cs"/>
                                      </a:rPr>
                                    </m:ctrlPr>
                                  </m:fPr>
                                  <m:num>
                                    <m:r>
                                      <a:rPr lang="en-US" sz="1800" b="1" i="1" kern="1200">
                                        <a:solidFill>
                                          <a:schemeClr val="tx1"/>
                                        </a:solidFill>
                                        <a:effectLst/>
                                        <a:latin typeface="Cambria Math" panose="02040503050406030204" pitchFamily="18" charset="0"/>
                                        <a:ea typeface="+mn-ea"/>
                                        <a:cs typeface="+mn-cs"/>
                                      </a:rPr>
                                      <m:t>𝑃</m:t>
                                    </m:r>
                                    <m:sSup>
                                      <m:sSupPr>
                                        <m:ctrlPr>
                                          <a:rPr lang="en-US" sz="1800" b="1" i="1" kern="1200">
                                            <a:solidFill>
                                              <a:schemeClr val="tx1"/>
                                            </a:solidFill>
                                            <a:effectLst/>
                                            <a:latin typeface="Cambria Math" panose="02040503050406030204" pitchFamily="18" charset="0"/>
                                            <a:ea typeface="+mn-ea"/>
                                            <a:cs typeface="+mn-cs"/>
                                          </a:rPr>
                                        </m:ctrlPr>
                                      </m:sSupPr>
                                      <m:e>
                                        <m:r>
                                          <a:rPr lang="en-US" sz="1800" b="1" i="1" kern="1200">
                                            <a:solidFill>
                                              <a:schemeClr val="tx1"/>
                                            </a:solidFill>
                                            <a:effectLst/>
                                            <a:latin typeface="Cambria Math" panose="02040503050406030204" pitchFamily="18" charset="0"/>
                                            <a:ea typeface="+mn-ea"/>
                                            <a:cs typeface="+mn-cs"/>
                                          </a:rPr>
                                          <m:t>𝐿</m:t>
                                        </m:r>
                                      </m:e>
                                      <m:sup>
                                        <m:r>
                                          <a:rPr lang="en-US" sz="1800" b="1" i="1" kern="1200">
                                            <a:solidFill>
                                              <a:schemeClr val="tx1"/>
                                            </a:solidFill>
                                            <a:effectLst/>
                                            <a:latin typeface="Cambria Math" panose="02040503050406030204" pitchFamily="18" charset="0"/>
                                            <a:ea typeface="+mn-ea"/>
                                            <a:cs typeface="+mn-cs"/>
                                          </a:rPr>
                                          <m:t>2</m:t>
                                        </m:r>
                                      </m:sup>
                                    </m:sSup>
                                  </m:num>
                                  <m:den>
                                    <m:r>
                                      <a:rPr lang="en-US" sz="1800" b="1" i="1" kern="1200">
                                        <a:solidFill>
                                          <a:schemeClr val="tx1"/>
                                        </a:solidFill>
                                        <a:effectLst/>
                                        <a:latin typeface="Cambria Math" panose="02040503050406030204" pitchFamily="18" charset="0"/>
                                        <a:ea typeface="+mn-ea"/>
                                        <a:cs typeface="+mn-cs"/>
                                      </a:rPr>
                                      <m:t>2∗</m:t>
                                    </m:r>
                                    <m:r>
                                      <a:rPr lang="en-US" sz="1800" b="1" i="1" kern="1200">
                                        <a:solidFill>
                                          <a:schemeClr val="tx1"/>
                                        </a:solidFill>
                                        <a:effectLst/>
                                        <a:latin typeface="Cambria Math" panose="02040503050406030204" pitchFamily="18" charset="0"/>
                                        <a:ea typeface="+mn-ea"/>
                                        <a:cs typeface="+mn-cs"/>
                                      </a:rPr>
                                      <m:t>𝐸</m:t>
                                    </m:r>
                                    <m:r>
                                      <a:rPr lang="en-US" sz="1800" b="1" i="1" kern="1200">
                                        <a:solidFill>
                                          <a:schemeClr val="tx1"/>
                                        </a:solidFill>
                                        <a:effectLst/>
                                        <a:latin typeface="Cambria Math" panose="02040503050406030204" pitchFamily="18" charset="0"/>
                                        <a:ea typeface="+mn-ea"/>
                                        <a:cs typeface="+mn-cs"/>
                                      </a:rPr>
                                      <m:t>∗</m:t>
                                    </m:r>
                                    <m:r>
                                      <a:rPr lang="en-US" sz="1800" b="1" i="1" kern="1200">
                                        <a:solidFill>
                                          <a:schemeClr val="tx1"/>
                                        </a:solidFill>
                                        <a:effectLst/>
                                        <a:latin typeface="Cambria Math" panose="02040503050406030204" pitchFamily="18" charset="0"/>
                                        <a:ea typeface="+mn-ea"/>
                                        <a:cs typeface="+mn-cs"/>
                                      </a:rPr>
                                      <m:t>𝐼</m:t>
                                    </m:r>
                                  </m:den>
                                </m:f>
                                <m:r>
                                  <a:rPr lang="en-US" sz="1800" b="1" i="1" kern="1200">
                                    <a:solidFill>
                                      <a:schemeClr val="tx1"/>
                                    </a:solidFill>
                                    <a:effectLst/>
                                    <a:latin typeface="Cambria Math" panose="02040503050406030204" pitchFamily="18" charset="0"/>
                                    <a:ea typeface="+mn-ea"/>
                                    <a:cs typeface="+mn-cs"/>
                                  </a:rPr>
                                  <m:t>=</m:t>
                                </m:r>
                                <m:f>
                                  <m:fPr>
                                    <m:ctrlPr>
                                      <a:rPr lang="en-US" sz="1800" b="1" i="1" kern="1200">
                                        <a:solidFill>
                                          <a:schemeClr val="tx1"/>
                                        </a:solidFill>
                                        <a:effectLst/>
                                        <a:latin typeface="Cambria Math" panose="02040503050406030204" pitchFamily="18" charset="0"/>
                                        <a:ea typeface="+mn-ea"/>
                                        <a:cs typeface="+mn-cs"/>
                                      </a:rPr>
                                    </m:ctrlPr>
                                  </m:fPr>
                                  <m:num>
                                    <m:r>
                                      <a:rPr lang="en-US" sz="1800" b="1" i="1" kern="1200">
                                        <a:solidFill>
                                          <a:schemeClr val="tx1"/>
                                        </a:solidFill>
                                        <a:effectLst/>
                                        <a:latin typeface="Cambria Math" panose="02040503050406030204" pitchFamily="18" charset="0"/>
                                        <a:ea typeface="+mn-ea"/>
                                        <a:cs typeface="+mn-cs"/>
                                      </a:rPr>
                                      <m:t>981∗</m:t>
                                    </m:r>
                                    <m:sSup>
                                      <m:sSupPr>
                                        <m:ctrlPr>
                                          <a:rPr lang="en-US" sz="1800" b="1" i="1" kern="1200">
                                            <a:solidFill>
                                              <a:schemeClr val="tx1"/>
                                            </a:solidFill>
                                            <a:effectLst/>
                                            <a:latin typeface="Cambria Math" panose="02040503050406030204" pitchFamily="18" charset="0"/>
                                            <a:ea typeface="+mn-ea"/>
                                            <a:cs typeface="+mn-cs"/>
                                          </a:rPr>
                                        </m:ctrlPr>
                                      </m:sSupPr>
                                      <m:e>
                                        <m:r>
                                          <a:rPr lang="en-US" sz="1800" b="1" i="1" kern="1200">
                                            <a:solidFill>
                                              <a:schemeClr val="tx1"/>
                                            </a:solidFill>
                                            <a:effectLst/>
                                            <a:latin typeface="Cambria Math" panose="02040503050406030204" pitchFamily="18" charset="0"/>
                                            <a:ea typeface="+mn-ea"/>
                                            <a:cs typeface="+mn-cs"/>
                                          </a:rPr>
                                          <m:t>500</m:t>
                                        </m:r>
                                      </m:e>
                                      <m:sup>
                                        <m:r>
                                          <a:rPr lang="en-US" sz="1800" b="1" i="1" kern="1200">
                                            <a:solidFill>
                                              <a:schemeClr val="tx1"/>
                                            </a:solidFill>
                                            <a:effectLst/>
                                            <a:latin typeface="Cambria Math" panose="02040503050406030204" pitchFamily="18" charset="0"/>
                                            <a:ea typeface="+mn-ea"/>
                                            <a:cs typeface="+mn-cs"/>
                                          </a:rPr>
                                          <m:t>2</m:t>
                                        </m:r>
                                      </m:sup>
                                    </m:sSup>
                                  </m:num>
                                  <m:den>
                                    <m:r>
                                      <a:rPr lang="en-US" sz="1800" b="1" i="1" kern="1200">
                                        <a:solidFill>
                                          <a:schemeClr val="tx1"/>
                                        </a:solidFill>
                                        <a:effectLst/>
                                        <a:latin typeface="Cambria Math" panose="02040503050406030204" pitchFamily="18" charset="0"/>
                                        <a:ea typeface="+mn-ea"/>
                                        <a:cs typeface="+mn-cs"/>
                                      </a:rPr>
                                      <m:t>2∗204.9∗</m:t>
                                    </m:r>
                                    <m:sSup>
                                      <m:sSupPr>
                                        <m:ctrlPr>
                                          <a:rPr lang="en-US" sz="1800" b="1" i="1" kern="1200">
                                            <a:solidFill>
                                              <a:schemeClr val="tx1"/>
                                            </a:solidFill>
                                            <a:effectLst/>
                                            <a:latin typeface="Cambria Math" panose="02040503050406030204" pitchFamily="18" charset="0"/>
                                            <a:ea typeface="+mn-ea"/>
                                            <a:cs typeface="+mn-cs"/>
                                          </a:rPr>
                                        </m:ctrlPr>
                                      </m:sSupPr>
                                      <m:e>
                                        <m:r>
                                          <a:rPr lang="en-US" sz="1800" b="1" i="1" kern="1200">
                                            <a:solidFill>
                                              <a:schemeClr val="tx1"/>
                                            </a:solidFill>
                                            <a:effectLst/>
                                            <a:latin typeface="Cambria Math" panose="02040503050406030204" pitchFamily="18" charset="0"/>
                                            <a:ea typeface="+mn-ea"/>
                                            <a:cs typeface="+mn-cs"/>
                                          </a:rPr>
                                          <m:t>10</m:t>
                                        </m:r>
                                      </m:e>
                                      <m:sup>
                                        <m:r>
                                          <a:rPr lang="en-US" sz="1800" b="1" i="1" kern="1200">
                                            <a:solidFill>
                                              <a:schemeClr val="tx1"/>
                                            </a:solidFill>
                                            <a:effectLst/>
                                            <a:latin typeface="Cambria Math" panose="02040503050406030204" pitchFamily="18" charset="0"/>
                                            <a:ea typeface="+mn-ea"/>
                                            <a:cs typeface="+mn-cs"/>
                                          </a:rPr>
                                          <m:t>3</m:t>
                                        </m:r>
                                      </m:sup>
                                    </m:sSup>
                                    <m:r>
                                      <a:rPr lang="en-US" sz="1800" b="1" i="1" kern="1200">
                                        <a:solidFill>
                                          <a:schemeClr val="tx1"/>
                                        </a:solidFill>
                                        <a:effectLst/>
                                        <a:latin typeface="Cambria Math" panose="02040503050406030204" pitchFamily="18" charset="0"/>
                                        <a:ea typeface="+mn-ea"/>
                                        <a:cs typeface="+mn-cs"/>
                                      </a:rPr>
                                      <m:t>∗181.1∗</m:t>
                                    </m:r>
                                    <m:sSup>
                                      <m:sSupPr>
                                        <m:ctrlPr>
                                          <a:rPr lang="en-US" sz="1800" b="1" i="1" kern="1200">
                                            <a:solidFill>
                                              <a:schemeClr val="tx1"/>
                                            </a:solidFill>
                                            <a:effectLst/>
                                            <a:latin typeface="Cambria Math" panose="02040503050406030204" pitchFamily="18" charset="0"/>
                                            <a:ea typeface="+mn-ea"/>
                                            <a:cs typeface="+mn-cs"/>
                                          </a:rPr>
                                        </m:ctrlPr>
                                      </m:sSupPr>
                                      <m:e>
                                        <m:r>
                                          <a:rPr lang="en-US" sz="1800" b="1" i="1" kern="1200">
                                            <a:solidFill>
                                              <a:schemeClr val="tx1"/>
                                            </a:solidFill>
                                            <a:effectLst/>
                                            <a:latin typeface="Cambria Math" panose="02040503050406030204" pitchFamily="18" charset="0"/>
                                            <a:ea typeface="+mn-ea"/>
                                            <a:cs typeface="+mn-cs"/>
                                          </a:rPr>
                                          <m:t>10</m:t>
                                        </m:r>
                                      </m:e>
                                      <m:sup>
                                        <m:r>
                                          <a:rPr lang="en-US" sz="1800" b="1" i="1" kern="1200">
                                            <a:solidFill>
                                              <a:schemeClr val="tx1"/>
                                            </a:solidFill>
                                            <a:effectLst/>
                                            <a:latin typeface="Cambria Math" panose="02040503050406030204" pitchFamily="18" charset="0"/>
                                            <a:ea typeface="+mn-ea"/>
                                            <a:cs typeface="+mn-cs"/>
                                          </a:rPr>
                                          <m:t>3</m:t>
                                        </m:r>
                                      </m:sup>
                                    </m:sSup>
                                  </m:den>
                                </m:f>
                                <m:r>
                                  <a:rPr lang="en-US" sz="1800" b="1" i="1" kern="1200">
                                    <a:solidFill>
                                      <a:schemeClr val="tx1"/>
                                    </a:solidFill>
                                    <a:effectLst/>
                                    <a:latin typeface="Cambria Math" panose="02040503050406030204" pitchFamily="18" charset="0"/>
                                    <a:ea typeface="+mn-ea"/>
                                    <a:cs typeface="+mn-cs"/>
                                  </a:rPr>
                                  <m:t>=−3.40∗</m:t>
                                </m:r>
                                <m:sSup>
                                  <m:sSupPr>
                                    <m:ctrlPr>
                                      <a:rPr lang="en-US" sz="1800" b="1" i="1" kern="1200">
                                        <a:solidFill>
                                          <a:schemeClr val="tx1"/>
                                        </a:solidFill>
                                        <a:effectLst/>
                                        <a:latin typeface="Cambria Math" panose="02040503050406030204" pitchFamily="18" charset="0"/>
                                        <a:ea typeface="+mn-ea"/>
                                        <a:cs typeface="+mn-cs"/>
                                      </a:rPr>
                                    </m:ctrlPr>
                                  </m:sSupPr>
                                  <m:e>
                                    <m:r>
                                      <a:rPr lang="en-US" sz="1800" b="1" i="1" kern="1200">
                                        <a:solidFill>
                                          <a:schemeClr val="tx1"/>
                                        </a:solidFill>
                                        <a:effectLst/>
                                        <a:latin typeface="Cambria Math" panose="02040503050406030204" pitchFamily="18" charset="0"/>
                                        <a:ea typeface="+mn-ea"/>
                                        <a:cs typeface="+mn-cs"/>
                                      </a:rPr>
                                      <m:t>10</m:t>
                                    </m:r>
                                  </m:e>
                                  <m:sup>
                                    <m:r>
                                      <a:rPr lang="en-US" sz="1800" b="1" i="1" kern="1200">
                                        <a:solidFill>
                                          <a:schemeClr val="tx1"/>
                                        </a:solidFill>
                                        <a:effectLst/>
                                        <a:latin typeface="Cambria Math" panose="02040503050406030204" pitchFamily="18" charset="0"/>
                                        <a:ea typeface="+mn-ea"/>
                                        <a:cs typeface="+mn-cs"/>
                                      </a:rPr>
                                      <m:t>−3</m:t>
                                    </m:r>
                                  </m:sup>
                                </m:sSup>
                                <m:r>
                                  <a:rPr lang="en-US" sz="1800" b="1" i="1" kern="1200">
                                    <a:solidFill>
                                      <a:schemeClr val="tx1"/>
                                    </a:solidFill>
                                    <a:effectLst/>
                                    <a:latin typeface="Cambria Math" panose="02040503050406030204" pitchFamily="18" charset="0"/>
                                    <a:ea typeface="+mn-ea"/>
                                    <a:cs typeface="+mn-cs"/>
                                  </a:rPr>
                                  <m:t> </m:t>
                                </m:r>
                                <m:r>
                                  <a:rPr lang="en-US" sz="1800" b="1" i="1" kern="1200">
                                    <a:solidFill>
                                      <a:schemeClr val="tx1"/>
                                    </a:solidFill>
                                    <a:effectLst/>
                                    <a:latin typeface="Cambria Math" panose="02040503050406030204" pitchFamily="18" charset="0"/>
                                    <a:ea typeface="+mn-ea"/>
                                    <a:cs typeface="+mn-cs"/>
                                  </a:rPr>
                                  <m:t>𝑟𝑎𝑑</m:t>
                                </m:r>
                              </m:oMath>
                            </m:oMathPara>
                          </a14:m>
                          <a:endParaRPr lang="en-US" sz="1800" b="1"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 </a:t>
                          </a:r>
                        </a:p>
                        <a:p>
                          <a:r>
                            <a:rPr lang="en-US" sz="1800" b="1" kern="1200" dirty="0">
                              <a:solidFill>
                                <a:schemeClr val="tx1"/>
                              </a:solidFill>
                              <a:effectLst/>
                              <a:latin typeface="+mn-lt"/>
                              <a:ea typeface="+mn-ea"/>
                              <a:cs typeface="+mn-cs"/>
                            </a:rPr>
                            <a:t> </a:t>
                          </a:r>
                        </a:p>
                        <a:p>
                          <a:pPr lvl="0"/>
                          <a:r>
                            <a:rPr lang="en-US" sz="1800" b="1" kern="1200" dirty="0">
                              <a:solidFill>
                                <a:schemeClr val="tx1"/>
                              </a:solidFill>
                              <a:effectLst/>
                              <a:latin typeface="+mn-lt"/>
                              <a:ea typeface="+mn-ea"/>
                              <a:cs typeface="+mn-cs"/>
                            </a:rPr>
                            <a:t>Axial deflection:</a:t>
                          </a:r>
                        </a:p>
                        <a:p>
                          <a:pPr/>
                          <a14:m>
                            <m:oMathPara xmlns:m="http://schemas.openxmlformats.org/officeDocument/2006/math">
                              <m:oMathParaPr>
                                <m:jc m:val="centerGroup"/>
                              </m:oMathParaPr>
                              <m:oMath xmlns:m="http://schemas.openxmlformats.org/officeDocument/2006/math">
                                <m:r>
                                  <a:rPr lang="en-US" sz="1800" b="1" i="1" kern="1200">
                                    <a:solidFill>
                                      <a:schemeClr val="tx1"/>
                                    </a:solidFill>
                                    <a:effectLst/>
                                    <a:latin typeface="Cambria Math" panose="02040503050406030204" pitchFamily="18" charset="0"/>
                                    <a:ea typeface="+mn-ea"/>
                                    <a:cs typeface="+mn-cs"/>
                                  </a:rPr>
                                  <m:t>𝛿</m:t>
                                </m:r>
                                <m:d>
                                  <m:dPr>
                                    <m:ctrlPr>
                                      <a:rPr lang="en-US" sz="1800" b="1" i="1" kern="1200">
                                        <a:solidFill>
                                          <a:schemeClr val="tx1"/>
                                        </a:solidFill>
                                        <a:effectLst/>
                                        <a:latin typeface="Cambria Math" panose="02040503050406030204" pitchFamily="18" charset="0"/>
                                        <a:ea typeface="+mn-ea"/>
                                        <a:cs typeface="+mn-cs"/>
                                      </a:rPr>
                                    </m:ctrlPr>
                                  </m:dPr>
                                  <m:e>
                                    <m:r>
                                      <a:rPr lang="en-US" sz="1800" b="1" i="1" kern="1200">
                                        <a:solidFill>
                                          <a:schemeClr val="tx1"/>
                                        </a:solidFill>
                                        <a:effectLst/>
                                        <a:latin typeface="Cambria Math" panose="02040503050406030204" pitchFamily="18" charset="0"/>
                                        <a:ea typeface="+mn-ea"/>
                                        <a:cs typeface="+mn-cs"/>
                                      </a:rPr>
                                      <m:t>𝐵𝐶</m:t>
                                    </m:r>
                                    <m:r>
                                      <a:rPr lang="en-US" sz="1800" b="1" i="1" kern="1200">
                                        <a:solidFill>
                                          <a:schemeClr val="tx1"/>
                                        </a:solidFill>
                                        <a:effectLst/>
                                        <a:latin typeface="Cambria Math" panose="02040503050406030204" pitchFamily="18" charset="0"/>
                                        <a:ea typeface="+mn-ea"/>
                                        <a:cs typeface="+mn-cs"/>
                                      </a:rPr>
                                      <m:t>,</m:t>
                                    </m:r>
                                    <m:r>
                                      <a:rPr lang="en-US" sz="1800" b="1" i="1" kern="1200">
                                        <a:solidFill>
                                          <a:schemeClr val="tx1"/>
                                        </a:solidFill>
                                        <a:effectLst/>
                                        <a:latin typeface="Cambria Math" panose="02040503050406030204" pitchFamily="18" charset="0"/>
                                        <a:ea typeface="+mn-ea"/>
                                        <a:cs typeface="+mn-cs"/>
                                      </a:rPr>
                                      <m:t>𝐷𝐸</m:t>
                                    </m:r>
                                  </m:e>
                                </m:d>
                                <m:r>
                                  <a:rPr lang="en-US" sz="1800" b="1" i="1" kern="1200">
                                    <a:solidFill>
                                      <a:schemeClr val="tx1"/>
                                    </a:solidFill>
                                    <a:effectLst/>
                                    <a:latin typeface="Cambria Math" panose="02040503050406030204" pitchFamily="18" charset="0"/>
                                    <a:ea typeface="+mn-ea"/>
                                    <a:cs typeface="+mn-cs"/>
                                  </a:rPr>
                                  <m:t>=</m:t>
                                </m:r>
                                <m:f>
                                  <m:fPr>
                                    <m:ctrlPr>
                                      <a:rPr lang="en-US" sz="1800" b="1" i="1" kern="1200">
                                        <a:solidFill>
                                          <a:schemeClr val="tx1"/>
                                        </a:solidFill>
                                        <a:effectLst/>
                                        <a:latin typeface="Cambria Math" panose="02040503050406030204" pitchFamily="18" charset="0"/>
                                        <a:ea typeface="+mn-ea"/>
                                        <a:cs typeface="+mn-cs"/>
                                      </a:rPr>
                                    </m:ctrlPr>
                                  </m:fPr>
                                  <m:num>
                                    <m:r>
                                      <a:rPr lang="en-US" sz="1800" b="1" i="1" kern="1200">
                                        <a:solidFill>
                                          <a:schemeClr val="tx1"/>
                                        </a:solidFill>
                                        <a:effectLst/>
                                        <a:latin typeface="Cambria Math" panose="02040503050406030204" pitchFamily="18" charset="0"/>
                                        <a:ea typeface="+mn-ea"/>
                                        <a:cs typeface="+mn-cs"/>
                                      </a:rPr>
                                      <m:t>𝑃</m:t>
                                    </m:r>
                                    <m:r>
                                      <a:rPr lang="en-US" sz="1800" b="1" i="1" kern="1200">
                                        <a:solidFill>
                                          <a:schemeClr val="tx1"/>
                                        </a:solidFill>
                                        <a:effectLst/>
                                        <a:latin typeface="Cambria Math" panose="02040503050406030204" pitchFamily="18" charset="0"/>
                                        <a:ea typeface="+mn-ea"/>
                                        <a:cs typeface="+mn-cs"/>
                                      </a:rPr>
                                      <m:t>∗</m:t>
                                    </m:r>
                                    <m:r>
                                      <a:rPr lang="en-US" sz="1800" b="1" i="1" kern="1200">
                                        <a:solidFill>
                                          <a:schemeClr val="tx1"/>
                                        </a:solidFill>
                                        <a:effectLst/>
                                        <a:latin typeface="Cambria Math" panose="02040503050406030204" pitchFamily="18" charset="0"/>
                                        <a:ea typeface="+mn-ea"/>
                                        <a:cs typeface="+mn-cs"/>
                                      </a:rPr>
                                      <m:t>𝐿</m:t>
                                    </m:r>
                                  </m:num>
                                  <m:den>
                                    <m:r>
                                      <a:rPr lang="en-US" sz="1800" b="1" i="1" kern="1200">
                                        <a:solidFill>
                                          <a:schemeClr val="tx1"/>
                                        </a:solidFill>
                                        <a:effectLst/>
                                        <a:latin typeface="Cambria Math" panose="02040503050406030204" pitchFamily="18" charset="0"/>
                                        <a:ea typeface="+mn-ea"/>
                                        <a:cs typeface="+mn-cs"/>
                                      </a:rPr>
                                      <m:t>𝐸</m:t>
                                    </m:r>
                                    <m:r>
                                      <a:rPr lang="en-US" sz="1800" b="1" i="1" kern="1200">
                                        <a:solidFill>
                                          <a:schemeClr val="tx1"/>
                                        </a:solidFill>
                                        <a:effectLst/>
                                        <a:latin typeface="Cambria Math" panose="02040503050406030204" pitchFamily="18" charset="0"/>
                                        <a:ea typeface="+mn-ea"/>
                                        <a:cs typeface="+mn-cs"/>
                                      </a:rPr>
                                      <m:t>∗</m:t>
                                    </m:r>
                                    <m:r>
                                      <a:rPr lang="en-US" sz="1800" b="1" i="1" kern="1200">
                                        <a:solidFill>
                                          <a:schemeClr val="tx1"/>
                                        </a:solidFill>
                                        <a:effectLst/>
                                        <a:latin typeface="Cambria Math" panose="02040503050406030204" pitchFamily="18" charset="0"/>
                                        <a:ea typeface="+mn-ea"/>
                                        <a:cs typeface="+mn-cs"/>
                                      </a:rPr>
                                      <m:t>𝐴</m:t>
                                    </m:r>
                                  </m:den>
                                </m:f>
                                <m:r>
                                  <a:rPr lang="en-US" sz="1800" b="1" i="1" kern="1200">
                                    <a:solidFill>
                                      <a:schemeClr val="tx1"/>
                                    </a:solidFill>
                                    <a:effectLst/>
                                    <a:latin typeface="Cambria Math" panose="02040503050406030204" pitchFamily="18" charset="0"/>
                                    <a:ea typeface="+mn-ea"/>
                                    <a:cs typeface="+mn-cs"/>
                                  </a:rPr>
                                  <m:t>=</m:t>
                                </m:r>
                                <m:f>
                                  <m:fPr>
                                    <m:ctrlPr>
                                      <a:rPr lang="en-US" sz="1800" b="1" i="1" kern="1200">
                                        <a:solidFill>
                                          <a:schemeClr val="tx1"/>
                                        </a:solidFill>
                                        <a:effectLst/>
                                        <a:latin typeface="Cambria Math" panose="02040503050406030204" pitchFamily="18" charset="0"/>
                                        <a:ea typeface="+mn-ea"/>
                                        <a:cs typeface="+mn-cs"/>
                                      </a:rPr>
                                    </m:ctrlPr>
                                  </m:fPr>
                                  <m:num>
                                    <m:r>
                                      <a:rPr lang="en-US" sz="1800" b="1" i="1" kern="1200">
                                        <a:solidFill>
                                          <a:schemeClr val="tx1"/>
                                        </a:solidFill>
                                        <a:effectLst/>
                                        <a:latin typeface="Cambria Math" panose="02040503050406030204" pitchFamily="18" charset="0"/>
                                        <a:ea typeface="+mn-ea"/>
                                        <a:cs typeface="+mn-cs"/>
                                      </a:rPr>
                                      <m:t>981∗500</m:t>
                                    </m:r>
                                  </m:num>
                                  <m:den>
                                    <m:r>
                                      <a:rPr lang="en-US" sz="1800" b="1" i="1" kern="1200">
                                        <a:solidFill>
                                          <a:schemeClr val="tx1"/>
                                        </a:solidFill>
                                        <a:effectLst/>
                                        <a:latin typeface="Cambria Math" panose="02040503050406030204" pitchFamily="18" charset="0"/>
                                        <a:ea typeface="+mn-ea"/>
                                        <a:cs typeface="+mn-cs"/>
                                      </a:rPr>
                                      <m:t>205∗</m:t>
                                    </m:r>
                                    <m:sSup>
                                      <m:sSupPr>
                                        <m:ctrlPr>
                                          <a:rPr lang="en-US" sz="1800" b="1" i="1" kern="1200">
                                            <a:solidFill>
                                              <a:schemeClr val="tx1"/>
                                            </a:solidFill>
                                            <a:effectLst/>
                                            <a:latin typeface="Cambria Math" panose="02040503050406030204" pitchFamily="18" charset="0"/>
                                            <a:ea typeface="+mn-ea"/>
                                            <a:cs typeface="+mn-cs"/>
                                          </a:rPr>
                                        </m:ctrlPr>
                                      </m:sSupPr>
                                      <m:e>
                                        <m:r>
                                          <a:rPr lang="en-US" sz="1800" b="1" i="1" kern="1200">
                                            <a:solidFill>
                                              <a:schemeClr val="tx1"/>
                                            </a:solidFill>
                                            <a:effectLst/>
                                            <a:latin typeface="Cambria Math" panose="02040503050406030204" pitchFamily="18" charset="0"/>
                                            <a:ea typeface="+mn-ea"/>
                                            <a:cs typeface="+mn-cs"/>
                                          </a:rPr>
                                          <m:t>10</m:t>
                                        </m:r>
                                      </m:e>
                                      <m:sup>
                                        <m:r>
                                          <a:rPr lang="en-US" sz="1800" b="1" i="1" kern="1200">
                                            <a:solidFill>
                                              <a:schemeClr val="tx1"/>
                                            </a:solidFill>
                                            <a:effectLst/>
                                            <a:latin typeface="Cambria Math" panose="02040503050406030204" pitchFamily="18" charset="0"/>
                                            <a:ea typeface="+mn-ea"/>
                                            <a:cs typeface="+mn-cs"/>
                                          </a:rPr>
                                          <m:t>3</m:t>
                                        </m:r>
                                      </m:sup>
                                    </m:sSup>
                                    <m:r>
                                      <a:rPr lang="en-US" sz="1800" b="1" i="1" kern="1200">
                                        <a:solidFill>
                                          <a:schemeClr val="tx1"/>
                                        </a:solidFill>
                                        <a:effectLst/>
                                        <a:latin typeface="Cambria Math" panose="02040503050406030204" pitchFamily="18" charset="0"/>
                                        <a:ea typeface="+mn-ea"/>
                                        <a:cs typeface="+mn-cs"/>
                                      </a:rPr>
                                      <m:t>(</m:t>
                                    </m:r>
                                    <m:d>
                                      <m:dPr>
                                        <m:ctrlPr>
                                          <a:rPr lang="en-US" sz="1800" b="1" i="1" kern="1200">
                                            <a:solidFill>
                                              <a:schemeClr val="tx1"/>
                                            </a:solidFill>
                                            <a:effectLst/>
                                            <a:latin typeface="Cambria Math" panose="02040503050406030204" pitchFamily="18" charset="0"/>
                                            <a:ea typeface="+mn-ea"/>
                                            <a:cs typeface="+mn-cs"/>
                                          </a:rPr>
                                        </m:ctrlPr>
                                      </m:dPr>
                                      <m:e>
                                        <m:r>
                                          <a:rPr lang="en-US" sz="1800" b="1" i="1" kern="1200">
                                            <a:solidFill>
                                              <a:schemeClr val="tx1"/>
                                            </a:solidFill>
                                            <a:effectLst/>
                                            <a:latin typeface="Cambria Math" panose="02040503050406030204" pitchFamily="18" charset="0"/>
                                            <a:ea typeface="+mn-ea"/>
                                            <a:cs typeface="+mn-cs"/>
                                          </a:rPr>
                                          <m:t>60∗40</m:t>
                                        </m:r>
                                      </m:e>
                                    </m:d>
                                    <m:r>
                                      <a:rPr lang="en-US" sz="1800" b="1" i="1" kern="1200">
                                        <a:solidFill>
                                          <a:schemeClr val="tx1"/>
                                        </a:solidFill>
                                        <a:effectLst/>
                                        <a:latin typeface="Cambria Math" panose="02040503050406030204" pitchFamily="18" charset="0"/>
                                        <a:ea typeface="+mn-ea"/>
                                        <a:cs typeface="+mn-cs"/>
                                      </a:rPr>
                                      <m:t>−</m:t>
                                    </m:r>
                                    <m:d>
                                      <m:dPr>
                                        <m:ctrlPr>
                                          <a:rPr lang="en-US" sz="1800" b="1" i="1" kern="1200">
                                            <a:solidFill>
                                              <a:schemeClr val="tx1"/>
                                            </a:solidFill>
                                            <a:effectLst/>
                                            <a:latin typeface="Cambria Math" panose="02040503050406030204" pitchFamily="18" charset="0"/>
                                            <a:ea typeface="+mn-ea"/>
                                            <a:cs typeface="+mn-cs"/>
                                          </a:rPr>
                                        </m:ctrlPr>
                                      </m:dPr>
                                      <m:e>
                                        <m:r>
                                          <a:rPr lang="en-US" sz="1800" b="1" i="1" kern="1200">
                                            <a:solidFill>
                                              <a:schemeClr val="tx1"/>
                                            </a:solidFill>
                                            <a:effectLst/>
                                            <a:latin typeface="Cambria Math" panose="02040503050406030204" pitchFamily="18" charset="0"/>
                                            <a:ea typeface="+mn-ea"/>
                                            <a:cs typeface="+mn-cs"/>
                                          </a:rPr>
                                          <m:t>54.2∗34.2</m:t>
                                        </m:r>
                                      </m:e>
                                    </m:d>
                                    <m:r>
                                      <a:rPr lang="en-US" sz="1800" b="1" i="1" kern="1200">
                                        <a:solidFill>
                                          <a:schemeClr val="tx1"/>
                                        </a:solidFill>
                                        <a:effectLst/>
                                        <a:latin typeface="Cambria Math" panose="02040503050406030204" pitchFamily="18" charset="0"/>
                                        <a:ea typeface="+mn-ea"/>
                                        <a:cs typeface="+mn-cs"/>
                                      </a:rPr>
                                      <m:t>)</m:t>
                                    </m:r>
                                  </m:den>
                                </m:f>
                                <m:r>
                                  <a:rPr lang="en-US" sz="1800" b="1" i="1" kern="1200">
                                    <a:solidFill>
                                      <a:schemeClr val="tx1"/>
                                    </a:solidFill>
                                    <a:effectLst/>
                                    <a:latin typeface="Cambria Math" panose="02040503050406030204" pitchFamily="18" charset="0"/>
                                    <a:ea typeface="+mn-ea"/>
                                    <a:cs typeface="+mn-cs"/>
                                  </a:rPr>
                                  <m:t>=4.38∗</m:t>
                                </m:r>
                                <m:sSup>
                                  <m:sSupPr>
                                    <m:ctrlPr>
                                      <a:rPr lang="en-US" sz="1800" b="1" i="1" kern="1200">
                                        <a:solidFill>
                                          <a:schemeClr val="tx1"/>
                                        </a:solidFill>
                                        <a:effectLst/>
                                        <a:latin typeface="Cambria Math" panose="02040503050406030204" pitchFamily="18" charset="0"/>
                                        <a:ea typeface="+mn-ea"/>
                                        <a:cs typeface="+mn-cs"/>
                                      </a:rPr>
                                    </m:ctrlPr>
                                  </m:sSupPr>
                                  <m:e>
                                    <m:r>
                                      <a:rPr lang="en-US" sz="1800" b="1" i="1" kern="1200">
                                        <a:solidFill>
                                          <a:schemeClr val="tx1"/>
                                        </a:solidFill>
                                        <a:effectLst/>
                                        <a:latin typeface="Cambria Math" panose="02040503050406030204" pitchFamily="18" charset="0"/>
                                        <a:ea typeface="+mn-ea"/>
                                        <a:cs typeface="+mn-cs"/>
                                      </a:rPr>
                                      <m:t>10</m:t>
                                    </m:r>
                                  </m:e>
                                  <m:sup>
                                    <m:r>
                                      <a:rPr lang="en-US" sz="1800" b="1" i="1" kern="1200">
                                        <a:solidFill>
                                          <a:schemeClr val="tx1"/>
                                        </a:solidFill>
                                        <a:effectLst/>
                                        <a:latin typeface="Cambria Math" panose="02040503050406030204" pitchFamily="18" charset="0"/>
                                        <a:ea typeface="+mn-ea"/>
                                        <a:cs typeface="+mn-cs"/>
                                      </a:rPr>
                                      <m:t>−3</m:t>
                                    </m:r>
                                  </m:sup>
                                </m:sSup>
                                <m:r>
                                  <a:rPr lang="en-US" sz="1800" b="1" i="1" kern="1200">
                                    <a:solidFill>
                                      <a:schemeClr val="tx1"/>
                                    </a:solidFill>
                                    <a:effectLst/>
                                    <a:latin typeface="Cambria Math" panose="02040503050406030204" pitchFamily="18" charset="0"/>
                                    <a:ea typeface="+mn-ea"/>
                                    <a:cs typeface="+mn-cs"/>
                                  </a:rPr>
                                  <m:t> </m:t>
                                </m:r>
                                <m:r>
                                  <a:rPr lang="en-US" sz="1800" b="1" i="1" kern="1200">
                                    <a:solidFill>
                                      <a:schemeClr val="tx1"/>
                                    </a:solidFill>
                                    <a:effectLst/>
                                    <a:latin typeface="Cambria Math" panose="02040503050406030204" pitchFamily="18" charset="0"/>
                                    <a:ea typeface="+mn-ea"/>
                                    <a:cs typeface="+mn-cs"/>
                                  </a:rPr>
                                  <m:t>𝑚𝑚</m:t>
                                </m:r>
                              </m:oMath>
                            </m:oMathPara>
                          </a14:m>
                          <a:endParaRPr lang="en-US" sz="1800" b="1"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         K) Angle of twist:</a:t>
                          </a:r>
                        </a:p>
                        <a:p>
                          <a:pPr/>
                          <a14:m>
                            <m:oMathPara xmlns:m="http://schemas.openxmlformats.org/officeDocument/2006/math">
                              <m:oMathParaPr>
                                <m:jc m:val="centerGroup"/>
                              </m:oMathParaPr>
                              <m:oMath xmlns:m="http://schemas.openxmlformats.org/officeDocument/2006/math">
                                <m:r>
                                  <a:rPr lang="en-US" sz="1800" b="1" i="1" kern="1200">
                                    <a:solidFill>
                                      <a:schemeClr val="tx1"/>
                                    </a:solidFill>
                                    <a:effectLst/>
                                    <a:latin typeface="Cambria Math" panose="02040503050406030204" pitchFamily="18" charset="0"/>
                                    <a:ea typeface="+mn-ea"/>
                                    <a:cs typeface="+mn-cs"/>
                                  </a:rPr>
                                  <m:t>∅=</m:t>
                                </m:r>
                                <m:f>
                                  <m:fPr>
                                    <m:ctrlPr>
                                      <a:rPr lang="en-US" sz="1800" b="1" i="1" kern="1200">
                                        <a:solidFill>
                                          <a:schemeClr val="tx1"/>
                                        </a:solidFill>
                                        <a:effectLst/>
                                        <a:latin typeface="Cambria Math" panose="02040503050406030204" pitchFamily="18" charset="0"/>
                                        <a:ea typeface="+mn-ea"/>
                                        <a:cs typeface="+mn-cs"/>
                                      </a:rPr>
                                    </m:ctrlPr>
                                  </m:fPr>
                                  <m:num>
                                    <m:r>
                                      <a:rPr lang="en-US" sz="1800" b="1" i="1" kern="1200">
                                        <a:solidFill>
                                          <a:schemeClr val="tx1"/>
                                        </a:solidFill>
                                        <a:effectLst/>
                                        <a:latin typeface="Cambria Math" panose="02040503050406030204" pitchFamily="18" charset="0"/>
                                        <a:ea typeface="+mn-ea"/>
                                        <a:cs typeface="+mn-cs"/>
                                      </a:rPr>
                                      <m:t>𝑇</m:t>
                                    </m:r>
                                    <m:r>
                                      <a:rPr lang="en-US" sz="1800" b="1" i="1" kern="1200">
                                        <a:solidFill>
                                          <a:schemeClr val="tx1"/>
                                        </a:solidFill>
                                        <a:effectLst/>
                                        <a:latin typeface="Cambria Math" panose="02040503050406030204" pitchFamily="18" charset="0"/>
                                        <a:ea typeface="+mn-ea"/>
                                        <a:cs typeface="+mn-cs"/>
                                      </a:rPr>
                                      <m:t>∗</m:t>
                                    </m:r>
                                    <m:r>
                                      <a:rPr lang="en-US" sz="1800" b="1" i="1" kern="1200">
                                        <a:solidFill>
                                          <a:schemeClr val="tx1"/>
                                        </a:solidFill>
                                        <a:effectLst/>
                                        <a:latin typeface="Cambria Math" panose="02040503050406030204" pitchFamily="18" charset="0"/>
                                        <a:ea typeface="+mn-ea"/>
                                        <a:cs typeface="+mn-cs"/>
                                      </a:rPr>
                                      <m:t>𝐿</m:t>
                                    </m:r>
                                  </m:num>
                                  <m:den>
                                    <m:r>
                                      <a:rPr lang="en-US" sz="1800" b="1" i="1" kern="1200">
                                        <a:solidFill>
                                          <a:schemeClr val="tx1"/>
                                        </a:solidFill>
                                        <a:effectLst/>
                                        <a:latin typeface="Cambria Math" panose="02040503050406030204" pitchFamily="18" charset="0"/>
                                        <a:ea typeface="+mn-ea"/>
                                        <a:cs typeface="+mn-cs"/>
                                      </a:rPr>
                                      <m:t>𝐺</m:t>
                                    </m:r>
                                    <m:r>
                                      <a:rPr lang="en-US" sz="1800" b="1" i="1" kern="1200">
                                        <a:solidFill>
                                          <a:schemeClr val="tx1"/>
                                        </a:solidFill>
                                        <a:effectLst/>
                                        <a:latin typeface="Cambria Math" panose="02040503050406030204" pitchFamily="18" charset="0"/>
                                        <a:ea typeface="+mn-ea"/>
                                        <a:cs typeface="+mn-cs"/>
                                      </a:rPr>
                                      <m:t>∗</m:t>
                                    </m:r>
                                    <m:r>
                                      <a:rPr lang="en-US" sz="1800" b="1" i="1" kern="1200">
                                        <a:solidFill>
                                          <a:schemeClr val="tx1"/>
                                        </a:solidFill>
                                        <a:effectLst/>
                                        <a:latin typeface="Cambria Math" panose="02040503050406030204" pitchFamily="18" charset="0"/>
                                        <a:ea typeface="+mn-ea"/>
                                        <a:cs typeface="+mn-cs"/>
                                      </a:rPr>
                                      <m:t>𝐽</m:t>
                                    </m:r>
                                  </m:den>
                                </m:f>
                                <m:r>
                                  <a:rPr lang="en-US" sz="1800" b="1" i="1" kern="1200">
                                    <a:solidFill>
                                      <a:schemeClr val="tx1"/>
                                    </a:solidFill>
                                    <a:effectLst/>
                                    <a:latin typeface="Cambria Math" panose="02040503050406030204" pitchFamily="18" charset="0"/>
                                    <a:ea typeface="+mn-ea"/>
                                    <a:cs typeface="+mn-cs"/>
                                  </a:rPr>
                                  <m:t>=</m:t>
                                </m:r>
                                <m:f>
                                  <m:fPr>
                                    <m:ctrlPr>
                                      <a:rPr lang="en-US" sz="1800" b="1" i="1" kern="1200">
                                        <a:solidFill>
                                          <a:schemeClr val="tx1"/>
                                        </a:solidFill>
                                        <a:effectLst/>
                                        <a:latin typeface="Cambria Math" panose="02040503050406030204" pitchFamily="18" charset="0"/>
                                        <a:ea typeface="+mn-ea"/>
                                        <a:cs typeface="+mn-cs"/>
                                      </a:rPr>
                                    </m:ctrlPr>
                                  </m:fPr>
                                  <m:num>
                                    <m:r>
                                      <a:rPr lang="en-US" sz="1800" b="1" i="1" kern="1200">
                                        <a:solidFill>
                                          <a:schemeClr val="tx1"/>
                                        </a:solidFill>
                                        <a:effectLst/>
                                        <a:latin typeface="Cambria Math" panose="02040503050406030204" pitchFamily="18" charset="0"/>
                                        <a:ea typeface="+mn-ea"/>
                                        <a:cs typeface="+mn-cs"/>
                                      </a:rPr>
                                      <m:t>245.25∗</m:t>
                                    </m:r>
                                    <m:sSup>
                                      <m:sSupPr>
                                        <m:ctrlPr>
                                          <a:rPr lang="en-US" sz="1800" b="1" i="1" kern="1200">
                                            <a:solidFill>
                                              <a:schemeClr val="tx1"/>
                                            </a:solidFill>
                                            <a:effectLst/>
                                            <a:latin typeface="Cambria Math" panose="02040503050406030204" pitchFamily="18" charset="0"/>
                                            <a:ea typeface="+mn-ea"/>
                                            <a:cs typeface="+mn-cs"/>
                                          </a:rPr>
                                        </m:ctrlPr>
                                      </m:sSupPr>
                                      <m:e>
                                        <m:r>
                                          <a:rPr lang="en-US" sz="1800" b="1" i="1" kern="1200">
                                            <a:solidFill>
                                              <a:schemeClr val="tx1"/>
                                            </a:solidFill>
                                            <a:effectLst/>
                                            <a:latin typeface="Cambria Math" panose="02040503050406030204" pitchFamily="18" charset="0"/>
                                            <a:ea typeface="+mn-ea"/>
                                            <a:cs typeface="+mn-cs"/>
                                          </a:rPr>
                                          <m:t>10</m:t>
                                        </m:r>
                                      </m:e>
                                      <m:sup>
                                        <m:r>
                                          <a:rPr lang="en-US" sz="1800" b="1" i="1" kern="1200">
                                            <a:solidFill>
                                              <a:schemeClr val="tx1"/>
                                            </a:solidFill>
                                            <a:effectLst/>
                                            <a:latin typeface="Cambria Math" panose="02040503050406030204" pitchFamily="18" charset="0"/>
                                            <a:ea typeface="+mn-ea"/>
                                            <a:cs typeface="+mn-cs"/>
                                          </a:rPr>
                                          <m:t>3</m:t>
                                        </m:r>
                                      </m:sup>
                                    </m:sSup>
                                    <m:r>
                                      <a:rPr lang="en-US" sz="1800" b="1" i="1" kern="1200">
                                        <a:solidFill>
                                          <a:schemeClr val="tx1"/>
                                        </a:solidFill>
                                        <a:effectLst/>
                                        <a:latin typeface="Cambria Math" panose="02040503050406030204" pitchFamily="18" charset="0"/>
                                        <a:ea typeface="+mn-ea"/>
                                        <a:cs typeface="+mn-cs"/>
                                      </a:rPr>
                                      <m:t>∗200</m:t>
                                    </m:r>
                                  </m:num>
                                  <m:den>
                                    <m:r>
                                      <a:rPr lang="en-US" sz="1800" b="1" i="1" kern="1200">
                                        <a:solidFill>
                                          <a:schemeClr val="tx1"/>
                                        </a:solidFill>
                                        <a:effectLst/>
                                        <a:latin typeface="Cambria Math" panose="02040503050406030204" pitchFamily="18" charset="0"/>
                                        <a:ea typeface="+mn-ea"/>
                                        <a:cs typeface="+mn-cs"/>
                                      </a:rPr>
                                      <m:t>80∗</m:t>
                                    </m:r>
                                    <m:sSup>
                                      <m:sSupPr>
                                        <m:ctrlPr>
                                          <a:rPr lang="en-US" sz="1800" b="1" i="1" kern="1200">
                                            <a:solidFill>
                                              <a:schemeClr val="tx1"/>
                                            </a:solidFill>
                                            <a:effectLst/>
                                            <a:latin typeface="Cambria Math" panose="02040503050406030204" pitchFamily="18" charset="0"/>
                                            <a:ea typeface="+mn-ea"/>
                                            <a:cs typeface="+mn-cs"/>
                                          </a:rPr>
                                        </m:ctrlPr>
                                      </m:sSupPr>
                                      <m:e>
                                        <m:r>
                                          <a:rPr lang="en-US" sz="1800" b="1" i="1" kern="1200">
                                            <a:solidFill>
                                              <a:schemeClr val="tx1"/>
                                            </a:solidFill>
                                            <a:effectLst/>
                                            <a:latin typeface="Cambria Math" panose="02040503050406030204" pitchFamily="18" charset="0"/>
                                            <a:ea typeface="+mn-ea"/>
                                            <a:cs typeface="+mn-cs"/>
                                          </a:rPr>
                                          <m:t>10</m:t>
                                        </m:r>
                                      </m:e>
                                      <m:sup>
                                        <m:r>
                                          <a:rPr lang="en-US" sz="1800" b="1" i="1" kern="1200">
                                            <a:solidFill>
                                              <a:schemeClr val="tx1"/>
                                            </a:solidFill>
                                            <a:effectLst/>
                                            <a:latin typeface="Cambria Math" panose="02040503050406030204" pitchFamily="18" charset="0"/>
                                            <a:ea typeface="+mn-ea"/>
                                            <a:cs typeface="+mn-cs"/>
                                          </a:rPr>
                                          <m:t>3</m:t>
                                        </m:r>
                                      </m:sup>
                                    </m:sSup>
                                    <m:r>
                                      <a:rPr lang="en-US" sz="1800" b="1" i="1" kern="1200">
                                        <a:solidFill>
                                          <a:schemeClr val="tx1"/>
                                        </a:solidFill>
                                        <a:effectLst/>
                                        <a:latin typeface="Cambria Math" panose="02040503050406030204" pitchFamily="18" charset="0"/>
                                        <a:ea typeface="+mn-ea"/>
                                        <a:cs typeface="+mn-cs"/>
                                      </a:rPr>
                                      <m:t>∗362.3∗</m:t>
                                    </m:r>
                                    <m:sSup>
                                      <m:sSupPr>
                                        <m:ctrlPr>
                                          <a:rPr lang="en-US" sz="1800" b="1" i="1" kern="1200">
                                            <a:solidFill>
                                              <a:schemeClr val="tx1"/>
                                            </a:solidFill>
                                            <a:effectLst/>
                                            <a:latin typeface="Cambria Math" panose="02040503050406030204" pitchFamily="18" charset="0"/>
                                            <a:ea typeface="+mn-ea"/>
                                            <a:cs typeface="+mn-cs"/>
                                          </a:rPr>
                                        </m:ctrlPr>
                                      </m:sSupPr>
                                      <m:e>
                                        <m:r>
                                          <a:rPr lang="en-US" sz="1800" b="1" i="1" kern="1200">
                                            <a:solidFill>
                                              <a:schemeClr val="tx1"/>
                                            </a:solidFill>
                                            <a:effectLst/>
                                            <a:latin typeface="Cambria Math" panose="02040503050406030204" pitchFamily="18" charset="0"/>
                                            <a:ea typeface="+mn-ea"/>
                                            <a:cs typeface="+mn-cs"/>
                                          </a:rPr>
                                          <m:t>10</m:t>
                                        </m:r>
                                      </m:e>
                                      <m:sup>
                                        <m:r>
                                          <a:rPr lang="en-US" sz="1800" b="1" i="1" kern="1200">
                                            <a:solidFill>
                                              <a:schemeClr val="tx1"/>
                                            </a:solidFill>
                                            <a:effectLst/>
                                            <a:latin typeface="Cambria Math" panose="02040503050406030204" pitchFamily="18" charset="0"/>
                                            <a:ea typeface="+mn-ea"/>
                                            <a:cs typeface="+mn-cs"/>
                                          </a:rPr>
                                          <m:t>3</m:t>
                                        </m:r>
                                      </m:sup>
                                    </m:sSup>
                                  </m:den>
                                </m:f>
                                <m:r>
                                  <a:rPr lang="en-US" sz="1800" b="1" i="1" kern="1200">
                                    <a:solidFill>
                                      <a:schemeClr val="tx1"/>
                                    </a:solidFill>
                                    <a:effectLst/>
                                    <a:latin typeface="Cambria Math" panose="02040503050406030204" pitchFamily="18" charset="0"/>
                                    <a:ea typeface="+mn-ea"/>
                                    <a:cs typeface="+mn-cs"/>
                                  </a:rPr>
                                  <m:t>=1.69∗</m:t>
                                </m:r>
                                <m:sSup>
                                  <m:sSupPr>
                                    <m:ctrlPr>
                                      <a:rPr lang="en-US" sz="1800" b="1" i="1" kern="1200">
                                        <a:solidFill>
                                          <a:schemeClr val="tx1"/>
                                        </a:solidFill>
                                        <a:effectLst/>
                                        <a:latin typeface="Cambria Math" panose="02040503050406030204" pitchFamily="18" charset="0"/>
                                        <a:ea typeface="+mn-ea"/>
                                        <a:cs typeface="+mn-cs"/>
                                      </a:rPr>
                                    </m:ctrlPr>
                                  </m:sSupPr>
                                  <m:e>
                                    <m:r>
                                      <a:rPr lang="en-US" sz="1800" b="1" i="1" kern="1200">
                                        <a:solidFill>
                                          <a:schemeClr val="tx1"/>
                                        </a:solidFill>
                                        <a:effectLst/>
                                        <a:latin typeface="Cambria Math" panose="02040503050406030204" pitchFamily="18" charset="0"/>
                                        <a:ea typeface="+mn-ea"/>
                                        <a:cs typeface="+mn-cs"/>
                                      </a:rPr>
                                      <m:t>10</m:t>
                                    </m:r>
                                  </m:e>
                                  <m:sup>
                                    <m:r>
                                      <a:rPr lang="en-US" sz="1800" b="1" i="1" kern="1200">
                                        <a:solidFill>
                                          <a:schemeClr val="tx1"/>
                                        </a:solidFill>
                                        <a:effectLst/>
                                        <a:latin typeface="Cambria Math" panose="02040503050406030204" pitchFamily="18" charset="0"/>
                                        <a:ea typeface="+mn-ea"/>
                                        <a:cs typeface="+mn-cs"/>
                                      </a:rPr>
                                      <m:t>−3</m:t>
                                    </m:r>
                                  </m:sup>
                                </m:sSup>
                                <m:r>
                                  <a:rPr lang="en-US" sz="1800" b="1" i="1" kern="1200">
                                    <a:solidFill>
                                      <a:schemeClr val="tx1"/>
                                    </a:solidFill>
                                    <a:effectLst/>
                                    <a:latin typeface="Cambria Math" panose="02040503050406030204" pitchFamily="18" charset="0"/>
                                    <a:ea typeface="+mn-ea"/>
                                    <a:cs typeface="+mn-cs"/>
                                  </a:rPr>
                                  <m:t> </m:t>
                                </m:r>
                                <m:r>
                                  <a:rPr lang="en-US" sz="1800" b="1" i="1" kern="1200">
                                    <a:solidFill>
                                      <a:schemeClr val="tx1"/>
                                    </a:solidFill>
                                    <a:effectLst/>
                                    <a:latin typeface="Cambria Math" panose="02040503050406030204" pitchFamily="18" charset="0"/>
                                    <a:ea typeface="+mn-ea"/>
                                    <a:cs typeface="+mn-cs"/>
                                  </a:rPr>
                                  <m:t>𝑟𝑎𝑑</m:t>
                                </m:r>
                              </m:oMath>
                            </m:oMathPara>
                          </a14:m>
                          <a:endParaRPr lang="en-US" sz="1800" b="1" kern="1200" dirty="0">
                            <a:solidFill>
                              <a:schemeClr val="tx1"/>
                            </a:solidFill>
                            <a:effectLst/>
                            <a:latin typeface="+mn-lt"/>
                            <a:ea typeface="+mn-ea"/>
                            <a:cs typeface="+mn-cs"/>
                          </a:endParaRPr>
                        </a:p>
                        <a:p>
                          <a:endParaRPr lang="en-US" dirty="0">
                            <a:solidFill>
                              <a:schemeClr val="tx1"/>
                            </a:solidFill>
                          </a:endParaRPr>
                        </a:p>
                      </a:txBody>
                      <a:tcPr/>
                    </a:tc>
                    <a:extLst>
                      <a:ext uri="{0D108BD9-81ED-4DB2-BD59-A6C34878D82A}">
                        <a16:rowId xmlns:a16="http://schemas.microsoft.com/office/drawing/2014/main" val="959684250"/>
                      </a:ext>
                    </a:extLst>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2246590192"/>
                  </p:ext>
                </p:extLst>
              </p:nvPr>
            </p:nvGraphicFramePr>
            <p:xfrm>
              <a:off x="0" y="1074058"/>
              <a:ext cx="12075886" cy="5660570"/>
            </p:xfrm>
            <a:graphic>
              <a:graphicData uri="http://schemas.openxmlformats.org/drawingml/2006/table">
                <a:tbl>
                  <a:tblPr firstRow="1" bandRow="1">
                    <a:tableStyleId>{5C22544A-7EE6-4342-B048-85BDC9FD1C3A}</a:tableStyleId>
                  </a:tblPr>
                  <a:tblGrid>
                    <a:gridCol w="6037943">
                      <a:extLst>
                        <a:ext uri="{9D8B030D-6E8A-4147-A177-3AD203B41FA5}">
                          <a16:colId xmlns:a16="http://schemas.microsoft.com/office/drawing/2014/main" val="3011313964"/>
                        </a:ext>
                      </a:extLst>
                    </a:gridCol>
                    <a:gridCol w="6037943">
                      <a:extLst>
                        <a:ext uri="{9D8B030D-6E8A-4147-A177-3AD203B41FA5}">
                          <a16:colId xmlns:a16="http://schemas.microsoft.com/office/drawing/2014/main" val="1591566154"/>
                        </a:ext>
                      </a:extLst>
                    </a:gridCol>
                  </a:tblGrid>
                  <a:tr h="5660570">
                    <a:tc>
                      <a:txBody>
                        <a:bodyPr/>
                        <a:lstStyle/>
                        <a:p>
                          <a:endParaRPr lang="en-US"/>
                        </a:p>
                      </a:txBody>
                      <a:tcPr>
                        <a:blipFill>
                          <a:blip r:embed="rId2"/>
                          <a:stretch>
                            <a:fillRect l="-202" t="-646" r="-100404" b="-431"/>
                          </a:stretch>
                        </a:blipFill>
                      </a:tcPr>
                    </a:tc>
                    <a:tc>
                      <a:txBody>
                        <a:bodyPr/>
                        <a:lstStyle/>
                        <a:p>
                          <a:endParaRPr lang="en-US"/>
                        </a:p>
                      </a:txBody>
                      <a:tcPr>
                        <a:blipFill>
                          <a:blip r:embed="rId2"/>
                          <a:stretch>
                            <a:fillRect l="-100303" t="-646" r="-505" b="-431"/>
                          </a:stretch>
                        </a:blipFill>
                      </a:tcPr>
                    </a:tc>
                    <a:extLst>
                      <a:ext uri="{0D108BD9-81ED-4DB2-BD59-A6C34878D82A}">
                        <a16:rowId xmlns:a16="http://schemas.microsoft.com/office/drawing/2014/main" val="959684250"/>
                      </a:ext>
                    </a:extLst>
                  </a:tr>
                </a:tbl>
              </a:graphicData>
            </a:graphic>
          </p:graphicFrame>
        </mc:Fallback>
      </mc:AlternateContent>
    </p:spTree>
    <p:extLst>
      <p:ext uri="{BB962C8B-B14F-4D97-AF65-F5344CB8AC3E}">
        <p14:creationId xmlns:p14="http://schemas.microsoft.com/office/powerpoint/2010/main" val="489172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62858"/>
            <a:ext cx="9144000" cy="667656"/>
          </a:xfrm>
        </p:spPr>
        <p:txBody>
          <a:bodyPr>
            <a:normAutofit fontScale="90000"/>
          </a:bodyPr>
          <a:lstStyle/>
          <a:p>
            <a:pPr algn="ctr"/>
            <a:r>
              <a:rPr lang="en-US" dirty="0" smtClean="0">
                <a:solidFill>
                  <a:schemeClr val="tx1"/>
                </a:solidFill>
              </a:rPr>
              <a:t>Solid work simulation</a:t>
            </a:r>
            <a:endParaRPr lang="en-US" dirty="0">
              <a:solidFill>
                <a:schemeClr val="tx1"/>
              </a:solidFill>
            </a:endParaRPr>
          </a:p>
        </p:txBody>
      </p:sp>
      <p:sp>
        <p:nvSpPr>
          <p:cNvPr id="3" name="Subtitle 2"/>
          <p:cNvSpPr>
            <a:spLocks noGrp="1"/>
          </p:cNvSpPr>
          <p:nvPr>
            <p:ph type="subTitle" idx="1"/>
          </p:nvPr>
        </p:nvSpPr>
        <p:spPr>
          <a:xfrm>
            <a:off x="101600" y="1030513"/>
            <a:ext cx="11785600" cy="5646057"/>
          </a:xfrm>
        </p:spPr>
        <p:txBody>
          <a:bodyPr/>
          <a:lstStyle/>
          <a:p>
            <a:pPr algn="l"/>
            <a:r>
              <a:rPr lang="en-US" dirty="0" smtClean="0">
                <a:solidFill>
                  <a:schemeClr val="tx1"/>
                </a:solidFill>
              </a:rPr>
              <a:t>We used solid work software in creating the arm and apply maximum force to it. We ran The simulation, and obtained the following results:</a:t>
            </a:r>
          </a:p>
          <a:p>
            <a:pPr algn="l"/>
            <a:endParaRPr lang="en-US" dirty="0">
              <a:solidFill>
                <a:schemeClr val="tx1"/>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957943" y="1872344"/>
            <a:ext cx="10929257" cy="4434894"/>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3560720" y="6307238"/>
                <a:ext cx="2956194" cy="369332"/>
              </a:xfrm>
              <a:prstGeom prst="rect">
                <a:avLst/>
              </a:prstGeom>
            </p:spPr>
            <p:txBody>
              <a:bodyPr wrap="none">
                <a:spAutoFit/>
              </a:bodyPr>
              <a:lstStyle/>
              <a:p>
                <a:r>
                  <a:rPr lang="en-US" dirty="0">
                    <a:latin typeface="Times New Roman" panose="02020603050405020304" pitchFamily="18" charset="0"/>
                    <a:ea typeface="Times New Roman" panose="02020603050405020304" pitchFamily="18" charset="0"/>
                  </a:rPr>
                  <a:t>maximum stress=</a:t>
                </a:r>
                <a14:m>
                  <m:oMath xmlns:m="http://schemas.openxmlformats.org/officeDocument/2006/math">
                    <m:r>
                      <a:rPr lang="en-US" i="1">
                        <a:latin typeface="Cambria Math" panose="02040503050406030204" pitchFamily="18" charset="0"/>
                        <a:ea typeface="Times New Roman" panose="02020603050405020304" pitchFamily="18" charset="0"/>
                        <a:cs typeface="Times New Roman" panose="02020603050405020304" pitchFamily="18" charset="0"/>
                      </a:rPr>
                      <m:t>1.799∗</m:t>
                    </m:r>
                    <m:sSup>
                      <m:sSupPr>
                        <m:ctrlPr>
                          <a:rPr lang="en-US" i="1">
                            <a:effectLst/>
                            <a:latin typeface="Cambria Math" panose="02040503050406030204" pitchFamily="18" charset="0"/>
                          </a:rPr>
                        </m:ctrlPr>
                      </m:sSupPr>
                      <m:e>
                        <m:r>
                          <a:rPr lang="en-US" i="1">
                            <a:latin typeface="Cambria Math" panose="02040503050406030204" pitchFamily="18" charset="0"/>
                            <a:ea typeface="Times New Roman" panose="02020603050405020304" pitchFamily="18" charset="0"/>
                            <a:cs typeface="Times New Roman" panose="02020603050405020304" pitchFamily="18" charset="0"/>
                          </a:rPr>
                          <m:t>10</m:t>
                        </m:r>
                      </m:e>
                      <m:sup>
                        <m:r>
                          <a:rPr lang="en-US" i="1">
                            <a:latin typeface="Cambria Math" panose="02040503050406030204" pitchFamily="18" charset="0"/>
                            <a:ea typeface="Times New Roman" panose="02020603050405020304" pitchFamily="18" charset="0"/>
                            <a:cs typeface="Times New Roman" panose="02020603050405020304" pitchFamily="18" charset="0"/>
                          </a:rPr>
                          <m:t>9</m:t>
                        </m:r>
                      </m:sup>
                    </m:sSup>
                  </m:oMath>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3560720" y="6307238"/>
                <a:ext cx="2956194" cy="369332"/>
              </a:xfrm>
              <a:prstGeom prst="rect">
                <a:avLst/>
              </a:prstGeom>
              <a:blipFill>
                <a:blip r:embed="rId3"/>
                <a:stretch>
                  <a:fillRect l="-1649" t="-11667" b="-25000"/>
                </a:stretch>
              </a:blipFill>
            </p:spPr>
            <p:txBody>
              <a:bodyPr/>
              <a:lstStyle/>
              <a:p>
                <a:r>
                  <a:rPr lang="en-US">
                    <a:noFill/>
                  </a:rPr>
                  <a:t> </a:t>
                </a:r>
              </a:p>
            </p:txBody>
          </p:sp>
        </mc:Fallback>
      </mc:AlternateContent>
    </p:spTree>
    <p:extLst>
      <p:ext uri="{BB962C8B-B14F-4D97-AF65-F5344CB8AC3E}">
        <p14:creationId xmlns:p14="http://schemas.microsoft.com/office/powerpoint/2010/main" val="26208529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885371"/>
          </a:xfrm>
        </p:spPr>
        <p:txBody>
          <a:bodyPr>
            <a:normAutofit fontScale="90000"/>
          </a:bodyPr>
          <a:lstStyle/>
          <a:p>
            <a:r>
              <a:rPr lang="en-US" dirty="0" smtClean="0"/>
              <a:t>Solid work simulation</a:t>
            </a:r>
            <a:endParaRPr lang="en-US" dirty="0"/>
          </a:p>
        </p:txBody>
      </p:sp>
      <p:sp>
        <p:nvSpPr>
          <p:cNvPr id="3" name="Subtitle 2"/>
          <p:cNvSpPr>
            <a:spLocks noGrp="1"/>
          </p:cNvSpPr>
          <p:nvPr>
            <p:ph type="subTitle" idx="1"/>
          </p:nvPr>
        </p:nvSpPr>
        <p:spPr>
          <a:xfrm>
            <a:off x="188687" y="885371"/>
            <a:ext cx="11858170" cy="5972629"/>
          </a:xfrm>
        </p:spPr>
        <p:txBody>
          <a:bodyPr>
            <a:noAutofit/>
          </a:bodyPr>
          <a:lstStyle/>
          <a:p>
            <a:r>
              <a:rPr lang="en-US" sz="1600" b="1" dirty="0" smtClean="0">
                <a:solidFill>
                  <a:schemeClr val="tx1"/>
                </a:solidFill>
              </a:rPr>
              <a:t>deflection							factor of safety			</a:t>
            </a:r>
          </a:p>
          <a:p>
            <a:endParaRPr lang="en-US" sz="1600" b="1" dirty="0">
              <a:solidFill>
                <a:schemeClr val="tx1"/>
              </a:solidFill>
            </a:endParaRPr>
          </a:p>
          <a:p>
            <a:endParaRPr lang="en-US" sz="1600" b="1" dirty="0" smtClean="0">
              <a:solidFill>
                <a:schemeClr val="tx1"/>
              </a:solidFill>
            </a:endParaRPr>
          </a:p>
          <a:p>
            <a:endParaRPr lang="en-US" sz="1600" b="1" dirty="0">
              <a:solidFill>
                <a:schemeClr val="tx1"/>
              </a:solidFill>
            </a:endParaRPr>
          </a:p>
          <a:p>
            <a:endParaRPr lang="en-US" sz="1600" b="1" dirty="0" smtClean="0">
              <a:solidFill>
                <a:schemeClr val="tx1"/>
              </a:solidFill>
            </a:endParaRPr>
          </a:p>
          <a:p>
            <a:endParaRPr lang="en-US" sz="1600" b="1" dirty="0">
              <a:solidFill>
                <a:schemeClr val="tx1"/>
              </a:solidFill>
            </a:endParaRPr>
          </a:p>
          <a:p>
            <a:endParaRPr lang="en-US" sz="1600" b="1" dirty="0" smtClean="0">
              <a:solidFill>
                <a:schemeClr val="tx1"/>
              </a:solidFill>
            </a:endParaRPr>
          </a:p>
          <a:p>
            <a:endParaRPr lang="en-US" b="1" dirty="0">
              <a:solidFill>
                <a:schemeClr val="tx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US" dirty="0" smtClean="0">
              <a:solidFill>
                <a:schemeClr val="tx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en-US" dirty="0">
              <a:solidFill>
                <a:schemeClr val="tx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dirty="0" smtClean="0">
                <a:solidFill>
                  <a:schemeClr val="tx1"/>
                </a:solidFill>
                <a:latin typeface="Times New Roman" panose="02020603050405020304" pitchFamily="18" charset="0"/>
                <a:cs typeface="Times New Roman" panose="02020603050405020304" pitchFamily="18" charset="0"/>
              </a:rPr>
              <a:t>simulation </a:t>
            </a:r>
            <a:r>
              <a:rPr lang="en-US" dirty="0">
                <a:solidFill>
                  <a:schemeClr val="tx1"/>
                </a:solidFill>
                <a:latin typeface="Times New Roman" panose="02020603050405020304" pitchFamily="18" charset="0"/>
                <a:cs typeface="Times New Roman" panose="02020603050405020304" pitchFamily="18" charset="0"/>
              </a:rPr>
              <a:t>depicts that the factor of safety= 0.20. It is safe since it should be greater than 1 for a secure machine.</a:t>
            </a:r>
          </a:p>
          <a:p>
            <a:pPr marL="342900" indent="-342900" algn="just">
              <a:buFont typeface="Wingdings" panose="05000000000000000000" pitchFamily="2" charset="2"/>
              <a:buChar char="Ø"/>
            </a:pPr>
            <a:r>
              <a:rPr lang="en-US" sz="1600" dirty="0">
                <a:solidFill>
                  <a:schemeClr val="tx1"/>
                </a:solidFill>
                <a:latin typeface="Times New Roman" panose="02020603050405020304" pitchFamily="18" charset="0"/>
                <a:cs typeface="Times New Roman" panose="02020603050405020304" pitchFamily="18" charset="0"/>
              </a:rPr>
              <a:t>From the simulation using the software, we realized that the machine was not safe enough, and the results between hand calculation and the results of the software simulation were different. </a:t>
            </a:r>
          </a:p>
          <a:p>
            <a:pPr marL="342900" indent="-342900" algn="just">
              <a:buFont typeface="Wingdings" panose="05000000000000000000" pitchFamily="2" charset="2"/>
              <a:buChar char="Ø"/>
            </a:pPr>
            <a:r>
              <a:rPr lang="en-US" sz="1600" dirty="0" smtClean="0">
                <a:solidFill>
                  <a:schemeClr val="tx1"/>
                </a:solidFill>
                <a:latin typeface="Times New Roman" panose="02020603050405020304" pitchFamily="18" charset="0"/>
                <a:cs typeface="Times New Roman" panose="02020603050405020304" pitchFamily="18" charset="0"/>
              </a:rPr>
              <a:t>We </a:t>
            </a:r>
            <a:r>
              <a:rPr lang="en-US" sz="1600" dirty="0">
                <a:solidFill>
                  <a:schemeClr val="tx1"/>
                </a:solidFill>
                <a:latin typeface="Times New Roman" panose="02020603050405020304" pitchFamily="18" charset="0"/>
                <a:cs typeface="Times New Roman" panose="02020603050405020304" pitchFamily="18" charset="0"/>
              </a:rPr>
              <a:t>achieved the different results chiefly as the software was calculating von misses (3D, stresses). The hand calculations depend on plane stresses, but the solid work simulation software usually </a:t>
            </a:r>
            <a:r>
              <a:rPr lang="en-US" sz="1600" dirty="0">
                <a:solidFill>
                  <a:schemeClr val="tx1"/>
                </a:solidFill>
              </a:rPr>
              <a:t>depends on 3D stresses. Therefore, the software’s accuracy is more than that of hand calculations. </a:t>
            </a:r>
            <a:r>
              <a:rPr lang="en-US" sz="1600" dirty="0" smtClean="0">
                <a:solidFill>
                  <a:schemeClr val="tx1"/>
                </a:solidFill>
              </a:rPr>
              <a:t>This </a:t>
            </a:r>
            <a:r>
              <a:rPr lang="en-US" sz="1600" dirty="0">
                <a:solidFill>
                  <a:schemeClr val="tx1"/>
                </a:solidFill>
              </a:rPr>
              <a:t>is because the program usually takes the factor of the overall object.</a:t>
            </a:r>
          </a:p>
          <a:p>
            <a:r>
              <a:rPr lang="en-US" sz="1600" dirty="0">
                <a:solidFill>
                  <a:schemeClr val="tx1"/>
                </a:solidFill>
              </a:rPr>
              <a:t> </a:t>
            </a:r>
          </a:p>
          <a:p>
            <a:pPr marL="342900" indent="-342900" algn="just">
              <a:buFont typeface="Wingdings" panose="05000000000000000000" pitchFamily="2" charset="2"/>
              <a:buChar char="Ø"/>
            </a:pPr>
            <a:endParaRPr lang="en-US" b="1"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l="31150" t="26234" r="7618" b="10598"/>
          <a:stretch>
            <a:fillRect/>
          </a:stretch>
        </p:blipFill>
        <p:spPr bwMode="auto">
          <a:xfrm>
            <a:off x="744583" y="1449976"/>
            <a:ext cx="5297714" cy="3207657"/>
          </a:xfrm>
          <a:prstGeom prst="rect">
            <a:avLst/>
          </a:prstGeom>
          <a:ln>
            <a:noFill/>
          </a:ln>
          <a:extLst>
            <a:ext uri="{53640926-AAD7-44D8-BBD7-CCE9431645EC}">
              <a14:shadowObscured xmlns:a14="http://schemas.microsoft.com/office/drawing/2010/main"/>
            </a:ext>
          </a:extLst>
        </p:spPr>
      </p:pic>
      <p:pic>
        <p:nvPicPr>
          <p:cNvPr id="5" name="Picture 4"/>
          <p:cNvPicPr/>
          <p:nvPr/>
        </p:nvPicPr>
        <p:blipFill>
          <a:blip r:embed="rId3" cstate="print">
            <a:extLst>
              <a:ext uri="{28A0092B-C50C-407E-A947-70E740481C1C}">
                <a14:useLocalDpi xmlns:a14="http://schemas.microsoft.com/office/drawing/2010/main" val="0"/>
              </a:ext>
            </a:extLst>
          </a:blip>
          <a:srcRect l="18939" t="15366" r="8461" b="12530"/>
          <a:stretch>
            <a:fillRect/>
          </a:stretch>
        </p:blipFill>
        <p:spPr bwMode="auto">
          <a:xfrm>
            <a:off x="6271441" y="1641566"/>
            <a:ext cx="5273222" cy="30770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11176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2080" y="1496423"/>
            <a:ext cx="9144000" cy="769258"/>
          </a:xfrm>
        </p:spPr>
        <p:txBody>
          <a:bodyPr>
            <a:normAutofit fontScale="90000"/>
          </a:bodyPr>
          <a:lstStyle/>
          <a:p>
            <a:pPr algn="ctr"/>
            <a:r>
              <a:rPr lang="en-US" dirty="0" smtClean="0">
                <a:solidFill>
                  <a:schemeClr val="tx1"/>
                </a:solidFill>
              </a:rPr>
              <a:t>Conclusion</a:t>
            </a:r>
            <a:endParaRPr lang="en-US" dirty="0">
              <a:solidFill>
                <a:schemeClr val="tx1"/>
              </a:solidFill>
            </a:endParaRPr>
          </a:p>
        </p:txBody>
      </p:sp>
      <p:sp>
        <p:nvSpPr>
          <p:cNvPr id="3" name="Subtitle 2"/>
          <p:cNvSpPr>
            <a:spLocks noGrp="1"/>
          </p:cNvSpPr>
          <p:nvPr>
            <p:ph type="subTitle" idx="1"/>
          </p:nvPr>
        </p:nvSpPr>
        <p:spPr>
          <a:xfrm>
            <a:off x="640081" y="2194560"/>
            <a:ext cx="10281920" cy="3413760"/>
          </a:xfrm>
        </p:spPr>
        <p:txBody>
          <a:bodyPr>
            <a:noAutofit/>
          </a:bodyPr>
          <a:lstStyle/>
          <a:p>
            <a:pPr marL="630238" indent="-285750">
              <a:buFont typeface="Wingdings" panose="05000000000000000000" pitchFamily="2" charset="2"/>
              <a:buChar char="ü"/>
            </a:pPr>
            <a:endParaRPr lang="en-US" sz="2000" dirty="0" smtClean="0">
              <a:solidFill>
                <a:schemeClr val="tx1"/>
              </a:solidFill>
              <a:latin typeface="Arial" panose="020B0604020202020204" pitchFamily="34" charset="0"/>
              <a:cs typeface="Arial" panose="020B0604020202020204" pitchFamily="34" charset="0"/>
            </a:endParaRPr>
          </a:p>
          <a:p>
            <a:pPr marL="630238" indent="-285750" algn="just">
              <a:buFont typeface="Wingdings" panose="05000000000000000000" pitchFamily="2" charset="2"/>
              <a:buChar char="ü"/>
            </a:pPr>
            <a:r>
              <a:rPr lang="en-US" sz="2000" dirty="0" smtClean="0">
                <a:solidFill>
                  <a:schemeClr val="tx1"/>
                </a:solidFill>
                <a:latin typeface="Arial" panose="020B0604020202020204" pitchFamily="34" charset="0"/>
                <a:cs typeface="Arial" panose="020B0604020202020204" pitchFamily="34" charset="0"/>
              </a:rPr>
              <a:t>The group was able to learn the mechanical behavior of the bicep/</a:t>
            </a:r>
            <a:r>
              <a:rPr lang="en-US" sz="2000" dirty="0" err="1" smtClean="0">
                <a:solidFill>
                  <a:schemeClr val="tx1"/>
                </a:solidFill>
                <a:latin typeface="Arial" panose="020B0604020202020204" pitchFamily="34" charset="0"/>
                <a:cs typeface="Arial" panose="020B0604020202020204" pitchFamily="34" charset="0"/>
              </a:rPr>
              <a:t>tricep</a:t>
            </a:r>
            <a:r>
              <a:rPr lang="en-US" sz="2000" dirty="0" smtClean="0">
                <a:solidFill>
                  <a:schemeClr val="tx1"/>
                </a:solidFill>
                <a:latin typeface="Arial" panose="020B0604020202020204" pitchFamily="34" charset="0"/>
                <a:cs typeface="Arial" panose="020B0604020202020204" pitchFamily="34" charset="0"/>
              </a:rPr>
              <a:t> machine as well as the best material for its manufacturing.</a:t>
            </a:r>
          </a:p>
          <a:p>
            <a:pPr marL="630238" indent="-285750" algn="just">
              <a:buFont typeface="Wingdings" panose="05000000000000000000" pitchFamily="2" charset="2"/>
              <a:buChar char="ü"/>
            </a:pPr>
            <a:r>
              <a:rPr lang="en-US" sz="2000" dirty="0" smtClean="0">
                <a:solidFill>
                  <a:schemeClr val="tx1"/>
                </a:solidFill>
                <a:latin typeface="Arial" panose="020B0604020202020204" pitchFamily="34" charset="0"/>
                <a:cs typeface="Arial" panose="020B0604020202020204" pitchFamily="34" charset="0"/>
              </a:rPr>
              <a:t>This </a:t>
            </a:r>
            <a:r>
              <a:rPr lang="en-US" sz="2000" dirty="0">
                <a:solidFill>
                  <a:schemeClr val="tx1"/>
                </a:solidFill>
                <a:latin typeface="Arial" panose="020B0604020202020204" pitchFamily="34" charset="0"/>
                <a:cs typeface="Arial" panose="020B0604020202020204" pitchFamily="34" charset="0"/>
              </a:rPr>
              <a:t>was achieved by the use of a simple equation to depict how the maximum force can be achieved, also assumption of some dimensions and as well as the ones given, a solid work model was created, a discussion was then conducted about our plan </a:t>
            </a:r>
            <a:r>
              <a:rPr lang="en-US" sz="2000" dirty="0" smtClean="0">
                <a:solidFill>
                  <a:schemeClr val="tx1"/>
                </a:solidFill>
                <a:latin typeface="Arial" panose="020B0604020202020204" pitchFamily="34" charset="0"/>
                <a:cs typeface="Arial" panose="020B0604020202020204" pitchFamily="34" charset="0"/>
              </a:rPr>
              <a:t>of </a:t>
            </a:r>
            <a:r>
              <a:rPr lang="en-US" sz="2000" dirty="0">
                <a:solidFill>
                  <a:schemeClr val="tx1"/>
                </a:solidFill>
                <a:latin typeface="Arial" panose="020B0604020202020204" pitchFamily="34" charset="0"/>
                <a:cs typeface="Arial" panose="020B0604020202020204" pitchFamily="34" charset="0"/>
              </a:rPr>
              <a:t>working for achieving the next deliverable, in what were thus our final results achieved when the total forces learned in the course are determined.</a:t>
            </a:r>
          </a:p>
          <a:p>
            <a:pPr marL="630238" indent="-285750" algn="just">
              <a:buFont typeface="Wingdings" panose="05000000000000000000" pitchFamily="2" charset="2"/>
              <a:buChar char="ü"/>
            </a:pPr>
            <a:endParaRPr 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61475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01040"/>
          </a:xfrm>
        </p:spPr>
        <p:txBody>
          <a:bodyPr>
            <a:normAutofit/>
          </a:bodyPr>
          <a:lstStyle/>
          <a:p>
            <a:pPr algn="ctr"/>
            <a:r>
              <a:rPr lang="en-US" dirty="0" smtClean="0">
                <a:solidFill>
                  <a:schemeClr val="tx1"/>
                </a:solidFill>
              </a:rPr>
              <a:t>References</a:t>
            </a:r>
            <a:endParaRPr lang="en-US" dirty="0">
              <a:solidFill>
                <a:schemeClr val="tx1"/>
              </a:solidFill>
            </a:endParaRPr>
          </a:p>
        </p:txBody>
      </p:sp>
      <p:sp>
        <p:nvSpPr>
          <p:cNvPr id="3" name="Content Placeholder 2"/>
          <p:cNvSpPr>
            <a:spLocks noGrp="1"/>
          </p:cNvSpPr>
          <p:nvPr>
            <p:ph idx="1"/>
          </p:nvPr>
        </p:nvSpPr>
        <p:spPr>
          <a:xfrm>
            <a:off x="687494" y="2031999"/>
            <a:ext cx="8596668" cy="1971041"/>
          </a:xfrm>
        </p:spPr>
        <p:txBody>
          <a:bodyPr>
            <a:normAutofit/>
          </a:bodyPr>
          <a:lstStyle/>
          <a:p>
            <a:r>
              <a:rPr lang="en-US" sz="2400" u="sng" dirty="0" smtClean="0">
                <a:solidFill>
                  <a:schemeClr val="tx1"/>
                </a:solidFill>
                <a:hlinkClick r:id="rId2"/>
              </a:rPr>
              <a:t>https</a:t>
            </a:r>
            <a:r>
              <a:rPr lang="en-US" sz="2400" u="sng" dirty="0">
                <a:solidFill>
                  <a:schemeClr val="tx1"/>
                </a:solidFill>
                <a:hlinkClick r:id="rId2"/>
              </a:rPr>
              <a:t>://www.azom.com/article.aspx?ArticleID=6114</a:t>
            </a:r>
            <a:endParaRPr lang="en-US" sz="2400" dirty="0">
              <a:solidFill>
                <a:schemeClr val="tx1"/>
              </a:solidFill>
            </a:endParaRPr>
          </a:p>
          <a:p>
            <a:endParaRPr lang="en-US" sz="2400" dirty="0">
              <a:solidFill>
                <a:schemeClr val="tx1"/>
              </a:solidFill>
            </a:endParaRPr>
          </a:p>
        </p:txBody>
      </p:sp>
    </p:spTree>
    <p:extLst>
      <p:ext uri="{BB962C8B-B14F-4D97-AF65-F5344CB8AC3E}">
        <p14:creationId xmlns:p14="http://schemas.microsoft.com/office/powerpoint/2010/main" val="1883797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5278" y="124178"/>
            <a:ext cx="9144000" cy="914399"/>
          </a:xfrm>
          <a:solidFill>
            <a:schemeClr val="bg2"/>
          </a:solidFill>
          <a:ln>
            <a:solidFill>
              <a:srgbClr val="FF0000"/>
            </a:solidFill>
          </a:ln>
        </p:spPr>
        <p:txBody>
          <a:bodyPr>
            <a:normAutofit/>
          </a:bodyPr>
          <a:lstStyle/>
          <a:p>
            <a:r>
              <a:rPr lang="en-US" sz="4000" dirty="0" smtClean="0">
                <a:latin typeface="Times New Roman" panose="02020603050405020304" pitchFamily="18" charset="0"/>
                <a:cs typeface="Times New Roman" panose="02020603050405020304" pitchFamily="18" charset="0"/>
              </a:rPr>
              <a:t>Analysis of solid </a:t>
            </a:r>
            <a:r>
              <a:rPr lang="en-US" sz="4000" dirty="0" err="1">
                <a:latin typeface="Times New Roman" panose="02020603050405020304" pitchFamily="18" charset="0"/>
                <a:cs typeface="Times New Roman" panose="02020603050405020304" pitchFamily="18" charset="0"/>
              </a:rPr>
              <a:t>tricep</a:t>
            </a:r>
            <a:r>
              <a:rPr lang="en-US" sz="4000" dirty="0">
                <a:latin typeface="Times New Roman" panose="02020603050405020304" pitchFamily="18" charset="0"/>
                <a:cs typeface="Times New Roman" panose="02020603050405020304" pitchFamily="18" charset="0"/>
              </a:rPr>
              <a:t>/bicep machine.</a:t>
            </a:r>
          </a:p>
        </p:txBody>
      </p:sp>
      <p:sp>
        <p:nvSpPr>
          <p:cNvPr id="3" name="Subtitle 2"/>
          <p:cNvSpPr>
            <a:spLocks noGrp="1"/>
          </p:cNvSpPr>
          <p:nvPr>
            <p:ph type="subTitle" idx="1"/>
          </p:nvPr>
        </p:nvSpPr>
        <p:spPr>
          <a:xfrm>
            <a:off x="937846" y="1289538"/>
            <a:ext cx="10269416" cy="4489939"/>
          </a:xfrm>
          <a:solidFill>
            <a:schemeClr val="accent6">
              <a:lumMod val="40000"/>
              <a:lumOff val="60000"/>
            </a:schemeClr>
          </a:solidFill>
        </p:spPr>
        <p:txBody>
          <a:bodyPr/>
          <a:lstStyle/>
          <a:p>
            <a:pPr marL="342900" indent="-342900" algn="l">
              <a:buFont typeface="Wingdings" panose="05000000000000000000" pitchFamily="2" charset="2"/>
              <a:buChar char="Ø"/>
            </a:pPr>
            <a:r>
              <a:rPr lang="en-US" dirty="0" smtClean="0">
                <a:solidFill>
                  <a:srgbClr val="0070C0"/>
                </a:solidFill>
                <a:latin typeface="Times New Roman" panose="02020603050405020304" pitchFamily="18" charset="0"/>
                <a:cs typeface="Times New Roman" panose="02020603050405020304" pitchFamily="18" charset="0"/>
              </a:rPr>
              <a:t>Analysis of stress and deflection of the solid arm of the machine.</a:t>
            </a:r>
          </a:p>
          <a:p>
            <a:pPr marL="342900" indent="-342900" algn="l">
              <a:buFont typeface="Wingdings" panose="05000000000000000000" pitchFamily="2" charset="2"/>
              <a:buChar char="Ø"/>
            </a:pPr>
            <a:r>
              <a:rPr lang="en-US" dirty="0" smtClean="0">
                <a:solidFill>
                  <a:srgbClr val="0070C0"/>
                </a:solidFill>
                <a:latin typeface="Times New Roman" panose="02020603050405020304" pitchFamily="18" charset="0"/>
                <a:cs typeface="Times New Roman" panose="02020603050405020304" pitchFamily="18" charset="0"/>
              </a:rPr>
              <a:t>Overview of the application, manufacturing process, types of </a:t>
            </a:r>
            <a:r>
              <a:rPr lang="en-US" dirty="0" smtClean="0">
                <a:solidFill>
                  <a:srgbClr val="0070C0"/>
                </a:solidFill>
                <a:latin typeface="Times New Roman" panose="02020603050405020304" pitchFamily="18" charset="0"/>
                <a:cs typeface="Times New Roman" panose="02020603050405020304" pitchFamily="18" charset="0"/>
              </a:rPr>
              <a:t>materials, mechanical </a:t>
            </a:r>
            <a:r>
              <a:rPr lang="en-US" dirty="0" smtClean="0">
                <a:solidFill>
                  <a:srgbClr val="0070C0"/>
                </a:solidFill>
                <a:latin typeface="Times New Roman" panose="02020603050405020304" pitchFamily="18" charset="0"/>
                <a:cs typeface="Times New Roman" panose="02020603050405020304" pitchFamily="18" charset="0"/>
              </a:rPr>
              <a:t>properties, functionality, machine’s solid work model.</a:t>
            </a:r>
          </a:p>
          <a:p>
            <a:pPr marL="342900" indent="-342900" algn="l">
              <a:buFont typeface="Wingdings" panose="05000000000000000000" pitchFamily="2" charset="2"/>
              <a:buChar char="Ø"/>
            </a:pPr>
            <a:r>
              <a:rPr lang="en-US" dirty="0" smtClean="0">
                <a:solidFill>
                  <a:srgbClr val="0070C0"/>
                </a:solidFill>
                <a:latin typeface="Times New Roman" panose="02020603050405020304" pitchFamily="18" charset="0"/>
                <a:cs typeface="Times New Roman" panose="02020603050405020304" pitchFamily="18" charset="0"/>
              </a:rPr>
              <a:t>Second deliverable depicts broad spectrum of calculations for various stress types, deflection and factor of safety.</a:t>
            </a:r>
          </a:p>
          <a:p>
            <a:pPr marL="342900" indent="-342900" algn="l">
              <a:buFont typeface="Wingdings" panose="05000000000000000000" pitchFamily="2" charset="2"/>
              <a:buChar char="Ø"/>
            </a:pPr>
            <a:r>
              <a:rPr lang="en-US" dirty="0" smtClean="0">
                <a:solidFill>
                  <a:srgbClr val="0070C0"/>
                </a:solidFill>
                <a:latin typeface="Times New Roman" panose="02020603050405020304" pitchFamily="18" charset="0"/>
                <a:cs typeface="Times New Roman" panose="02020603050405020304" pitchFamily="18" charset="0"/>
              </a:rPr>
              <a:t>Comparison of simulated solid work model and </a:t>
            </a:r>
            <a:r>
              <a:rPr lang="en-US" dirty="0" smtClean="0">
                <a:solidFill>
                  <a:srgbClr val="0070C0"/>
                </a:solidFill>
                <a:latin typeface="Times New Roman" panose="02020603050405020304" pitchFamily="18" charset="0"/>
                <a:cs typeface="Times New Roman" panose="02020603050405020304" pitchFamily="18" charset="0"/>
              </a:rPr>
              <a:t>calculations </a:t>
            </a:r>
            <a:r>
              <a:rPr lang="en-US" dirty="0" smtClean="0">
                <a:solidFill>
                  <a:srgbClr val="0070C0"/>
                </a:solidFill>
                <a:latin typeface="Times New Roman" panose="02020603050405020304" pitchFamily="18" charset="0"/>
                <a:cs typeface="Times New Roman" panose="02020603050405020304" pitchFamily="18" charset="0"/>
              </a:rPr>
              <a:t>obtained from second deliverable.</a:t>
            </a:r>
          </a:p>
          <a:p>
            <a:pPr marL="342900" indent="-342900" algn="l">
              <a:buFont typeface="Wingdings" panose="05000000000000000000" pitchFamily="2" charset="2"/>
              <a:buChar char="Ø"/>
            </a:pPr>
            <a:r>
              <a:rPr lang="en-US" dirty="0" smtClean="0">
                <a:solidFill>
                  <a:srgbClr val="0070C0"/>
                </a:solidFill>
                <a:latin typeface="Times New Roman" panose="02020603050405020304" pitchFamily="18" charset="0"/>
                <a:cs typeface="Times New Roman" panose="02020603050405020304" pitchFamily="18" charset="0"/>
              </a:rPr>
              <a:t>Factor of safety to be obtained from the maximum stress obtained.</a:t>
            </a:r>
          </a:p>
          <a:p>
            <a:pPr marL="342900" indent="-342900" algn="l">
              <a:buFont typeface="Wingdings" panose="05000000000000000000" pitchFamily="2" charset="2"/>
              <a:buChar char="Ø"/>
            </a:pPr>
            <a:r>
              <a:rPr lang="en-US" dirty="0" smtClean="0">
                <a:solidFill>
                  <a:srgbClr val="0070C0"/>
                </a:solidFill>
                <a:latin typeface="Times New Roman" panose="02020603050405020304" pitchFamily="18" charset="0"/>
                <a:cs typeface="Times New Roman" panose="02020603050405020304" pitchFamily="18" charset="0"/>
              </a:rPr>
              <a:t>Calculations of deflection caused by loading </a:t>
            </a:r>
            <a:r>
              <a:rPr lang="en-US" dirty="0" err="1" smtClean="0">
                <a:solidFill>
                  <a:srgbClr val="0070C0"/>
                </a:solidFill>
                <a:latin typeface="Times New Roman" panose="02020603050405020304" pitchFamily="18" charset="0"/>
                <a:cs typeface="Times New Roman" panose="02020603050405020304" pitchFamily="18" charset="0"/>
              </a:rPr>
              <a:t>e.g</a:t>
            </a:r>
            <a:r>
              <a:rPr lang="en-US" dirty="0" smtClean="0">
                <a:solidFill>
                  <a:srgbClr val="0070C0"/>
                </a:solidFill>
                <a:latin typeface="Times New Roman" panose="02020603050405020304" pitchFamily="18" charset="0"/>
                <a:cs typeface="Times New Roman" panose="02020603050405020304" pitchFamily="18" charset="0"/>
              </a:rPr>
              <a:t> deflection at point A due to transverse loading</a:t>
            </a:r>
            <a:endParaRPr lang="en-US"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3978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201" y="-1434005"/>
            <a:ext cx="9144000" cy="863191"/>
          </a:xfrm>
        </p:spPr>
        <p:txBody>
          <a:bodyPr>
            <a:normAutofit/>
          </a:bodyPr>
          <a:lstStyle/>
          <a:p>
            <a:r>
              <a:rPr lang="en-US" sz="3600" dirty="0" smtClean="0">
                <a:latin typeface="Times New Roman" panose="02020603050405020304" pitchFamily="18" charset="0"/>
                <a:cs typeface="Times New Roman" panose="02020603050405020304" pitchFamily="18" charset="0"/>
              </a:rPr>
              <a:t>Analysis of bicep/</a:t>
            </a:r>
            <a:r>
              <a:rPr lang="en-US" sz="3600" dirty="0" err="1" smtClean="0">
                <a:latin typeface="Times New Roman" panose="02020603050405020304" pitchFamily="18" charset="0"/>
                <a:cs typeface="Times New Roman" panose="02020603050405020304" pitchFamily="18" charset="0"/>
              </a:rPr>
              <a:t>tricep</a:t>
            </a:r>
            <a:r>
              <a:rPr lang="en-US" sz="3600" dirty="0" smtClean="0">
                <a:latin typeface="Times New Roman" panose="02020603050405020304" pitchFamily="18" charset="0"/>
                <a:cs typeface="Times New Roman" panose="02020603050405020304" pitchFamily="18" charset="0"/>
              </a:rPr>
              <a:t> machine</a:t>
            </a:r>
            <a:endParaRPr lang="en-US" sz="36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883984" y="171726"/>
            <a:ext cx="10985156" cy="2767915"/>
          </a:xfrm>
        </p:spPr>
        <p:txBody>
          <a:bodyPr/>
          <a:lstStyle/>
          <a:p>
            <a:pPr marL="342900" indent="-342900" algn="just">
              <a:buFont typeface="Wingdings" panose="05000000000000000000" pitchFamily="2" charset="2"/>
              <a:buChar char="v"/>
            </a:pPr>
            <a:r>
              <a:rPr lang="en-US" sz="2000" dirty="0" err="1" smtClean="0">
                <a:solidFill>
                  <a:schemeClr val="tx1"/>
                </a:solidFill>
                <a:latin typeface="Times New Roman" panose="02020603050405020304" pitchFamily="18" charset="0"/>
                <a:cs typeface="Times New Roman" panose="02020603050405020304" pitchFamily="18" charset="0"/>
              </a:rPr>
              <a:t>Tricep</a:t>
            </a:r>
            <a:r>
              <a:rPr lang="en-US" sz="2000" dirty="0" smtClean="0">
                <a:solidFill>
                  <a:schemeClr val="tx1"/>
                </a:solidFill>
                <a:latin typeface="Times New Roman" panose="02020603050405020304" pitchFamily="18" charset="0"/>
                <a:cs typeface="Times New Roman" panose="02020603050405020304" pitchFamily="18" charset="0"/>
              </a:rPr>
              <a:t>/bicep is a bodybuilding machine that helps in building muscles and reduction of fats.</a:t>
            </a:r>
          </a:p>
          <a:p>
            <a:pPr marL="342900" indent="-342900" algn="just">
              <a:buFont typeface="Wingdings" panose="05000000000000000000" pitchFamily="2" charset="2"/>
              <a:buChar char="v"/>
            </a:pPr>
            <a:r>
              <a:rPr lang="en-US" sz="2000" dirty="0" smtClean="0">
                <a:solidFill>
                  <a:schemeClr val="tx1"/>
                </a:solidFill>
                <a:latin typeface="Times New Roman" panose="02020603050405020304" pitchFamily="18" charset="0"/>
                <a:cs typeface="Times New Roman" panose="02020603050405020304" pitchFamily="18" charset="0"/>
              </a:rPr>
              <a:t>The machine has intelligent dual function design that assists in developing bulged biceps and triceps.</a:t>
            </a:r>
          </a:p>
          <a:p>
            <a:pPr marL="342900" indent="-342900" algn="just">
              <a:buFont typeface="Wingdings" panose="05000000000000000000" pitchFamily="2" charset="2"/>
              <a:buChar char="v"/>
            </a:pPr>
            <a:r>
              <a:rPr lang="en-US" sz="2000" dirty="0" smtClean="0">
                <a:solidFill>
                  <a:schemeClr val="tx1"/>
                </a:solidFill>
                <a:latin typeface="Times New Roman" panose="02020603050405020304" pitchFamily="18" charset="0"/>
                <a:cs typeface="Times New Roman" panose="02020603050405020304" pitchFamily="18" charset="0"/>
              </a:rPr>
              <a:t>The machine improves upper and rear arm muscle’s fitness by speeding up time required to gain more muscular biceps and triceps.</a:t>
            </a:r>
          </a:p>
          <a:p>
            <a:pPr marL="342900" indent="-342900" algn="just">
              <a:buFont typeface="Wingdings" panose="05000000000000000000" pitchFamily="2" charset="2"/>
              <a:buChar char="v"/>
            </a:pPr>
            <a:r>
              <a:rPr lang="en-US" sz="2000" dirty="0" smtClean="0">
                <a:solidFill>
                  <a:schemeClr val="tx1"/>
                </a:solidFill>
                <a:latin typeface="Times New Roman" panose="02020603050405020304" pitchFamily="18" charset="0"/>
                <a:cs typeface="Times New Roman" panose="02020603050405020304" pitchFamily="18" charset="0"/>
              </a:rPr>
              <a:t>It </a:t>
            </a:r>
            <a:r>
              <a:rPr lang="en-US" sz="2000" dirty="0">
                <a:solidFill>
                  <a:schemeClr val="tx1"/>
                </a:solidFill>
                <a:latin typeface="Times New Roman" panose="02020603050405020304" pitchFamily="18" charset="0"/>
                <a:cs typeface="Times New Roman" panose="02020603050405020304" pitchFamily="18" charset="0"/>
              </a:rPr>
              <a:t>has two crucial muscles; the biceps on the anterior and the triceps on the posterior </a:t>
            </a:r>
            <a:r>
              <a:rPr lang="en-US" sz="2000" dirty="0" smtClean="0">
                <a:solidFill>
                  <a:schemeClr val="tx1"/>
                </a:solidFill>
                <a:latin typeface="Times New Roman" panose="02020603050405020304" pitchFamily="18" charset="0"/>
                <a:cs typeface="Times New Roman" panose="02020603050405020304" pitchFamily="18" charset="0"/>
              </a:rPr>
              <a:t>compartment</a:t>
            </a:r>
          </a:p>
          <a:p>
            <a:pPr marL="342900" indent="-342900" algn="just">
              <a:buFont typeface="Wingdings" panose="05000000000000000000" pitchFamily="2" charset="2"/>
              <a:buChar char="v"/>
            </a:pPr>
            <a:r>
              <a:rPr lang="en-US" sz="2000" dirty="0" smtClean="0">
                <a:solidFill>
                  <a:schemeClr val="tx1"/>
                </a:solidFill>
                <a:latin typeface="Times New Roman" panose="02020603050405020304" pitchFamily="18" charset="0"/>
                <a:cs typeface="Times New Roman" panose="02020603050405020304" pitchFamily="18" charset="0"/>
              </a:rPr>
              <a:t>The diagrams below illustrate the operation of the machine </a:t>
            </a:r>
          </a:p>
          <a:p>
            <a:pPr marL="285750" indent="-285750">
              <a:buFont typeface="Wingdings" panose="05000000000000000000" pitchFamily="2" charset="2"/>
              <a:buChar char="v"/>
            </a:pPr>
            <a:endParaRPr lang="en-US" dirty="0">
              <a:solidFill>
                <a:schemeClr val="tx1"/>
              </a:solidFill>
            </a:endParaRPr>
          </a:p>
        </p:txBody>
      </p:sp>
      <p:pic>
        <p:nvPicPr>
          <p:cNvPr id="4" name="Picture 3" descr="A person lifting weights&#10;&#10;Description automatically generated with medium confidence"/>
          <p:cNvPicPr/>
          <p:nvPr/>
        </p:nvPicPr>
        <p:blipFill>
          <a:blip r:embed="rId2" cstate="print">
            <a:extLst>
              <a:ext uri="{28A0092B-C50C-407E-A947-70E740481C1C}">
                <a14:useLocalDpi xmlns:a14="http://schemas.microsoft.com/office/drawing/2010/main" val="0"/>
              </a:ext>
            </a:extLst>
          </a:blip>
          <a:stretch>
            <a:fillRect/>
          </a:stretch>
        </p:blipFill>
        <p:spPr>
          <a:xfrm>
            <a:off x="264489" y="3097129"/>
            <a:ext cx="5975350" cy="3269252"/>
          </a:xfrm>
          <a:prstGeom prst="rect">
            <a:avLst/>
          </a:prstGeom>
        </p:spPr>
      </p:pic>
      <p:pic>
        <p:nvPicPr>
          <p:cNvPr id="5" name="Picture 4" descr="A picture containing sport, exercise device&#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6504328" y="3071689"/>
            <a:ext cx="5210175" cy="3028950"/>
          </a:xfrm>
          <a:prstGeom prst="rect">
            <a:avLst/>
          </a:prstGeom>
        </p:spPr>
      </p:pic>
    </p:spTree>
    <p:extLst>
      <p:ext uri="{BB962C8B-B14F-4D97-AF65-F5344CB8AC3E}">
        <p14:creationId xmlns:p14="http://schemas.microsoft.com/office/powerpoint/2010/main" val="3617603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4898" y="173174"/>
            <a:ext cx="7995993" cy="972275"/>
          </a:xfrm>
        </p:spPr>
        <p:txBody>
          <a:bodyPr>
            <a:noAutofit/>
          </a:bodyPr>
          <a:lstStyle/>
          <a:p>
            <a:r>
              <a:rPr lang="en-US" sz="3600" b="1" dirty="0" smtClean="0">
                <a:solidFill>
                  <a:schemeClr val="tx1"/>
                </a:solidFill>
                <a:latin typeface="Times New Roman" panose="02020603050405020304" pitchFamily="18" charset="0"/>
                <a:cs typeface="Times New Roman" panose="02020603050405020304" pitchFamily="18" charset="0"/>
              </a:rPr>
              <a:t>Analysis of triceps/biceps machine</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820614" y="1259438"/>
            <a:ext cx="10410093" cy="5094469"/>
          </a:xfrm>
        </p:spPr>
        <p:txBody>
          <a:bodyPr>
            <a:noAutofit/>
          </a:bodyPr>
          <a:lstStyle/>
          <a:p>
            <a:pPr marL="342900" indent="-342900" algn="l">
              <a:buFont typeface="Wingdings" panose="05000000000000000000" pitchFamily="2" charset="2"/>
              <a:buChar char="v"/>
            </a:pPr>
            <a:r>
              <a:rPr lang="en-US" sz="2000" dirty="0">
                <a:solidFill>
                  <a:schemeClr val="tx1"/>
                </a:solidFill>
                <a:latin typeface="Times New Roman" panose="02020603050405020304" pitchFamily="18" charset="0"/>
                <a:cs typeface="Times New Roman" panose="02020603050405020304" pitchFamily="18" charset="0"/>
              </a:rPr>
              <a:t>The triceps part from the biceps provides very smooth changes to triceps </a:t>
            </a:r>
            <a:r>
              <a:rPr lang="en-US" sz="2000" dirty="0" smtClean="0">
                <a:solidFill>
                  <a:schemeClr val="tx1"/>
                </a:solidFill>
                <a:latin typeface="Times New Roman" panose="02020603050405020304" pitchFamily="18" charset="0"/>
                <a:cs typeface="Times New Roman" panose="02020603050405020304" pitchFamily="18" charset="0"/>
              </a:rPr>
              <a:t>exercise</a:t>
            </a:r>
          </a:p>
          <a:p>
            <a:pPr marL="342900" indent="-342900" algn="l">
              <a:buFont typeface="Wingdings" panose="05000000000000000000" pitchFamily="2" charset="2"/>
              <a:buChar char="v"/>
            </a:pPr>
            <a:r>
              <a:rPr lang="en-US" sz="2000" dirty="0" smtClean="0">
                <a:solidFill>
                  <a:schemeClr val="tx1"/>
                </a:solidFill>
                <a:latin typeface="Times New Roman" panose="02020603050405020304" pitchFamily="18" charset="0"/>
                <a:cs typeface="Times New Roman" panose="02020603050405020304" pitchFamily="18" charset="0"/>
              </a:rPr>
              <a:t>This </a:t>
            </a:r>
            <a:r>
              <a:rPr lang="en-US" sz="2000" dirty="0">
                <a:solidFill>
                  <a:schemeClr val="tx1"/>
                </a:solidFill>
                <a:latin typeface="Times New Roman" panose="02020603050405020304" pitchFamily="18" charset="0"/>
                <a:cs typeface="Times New Roman" panose="02020603050405020304" pitchFamily="18" charset="0"/>
              </a:rPr>
              <a:t>machine design allows for the alignment of the upper arm pad with the elbow</a:t>
            </a:r>
            <a:r>
              <a:rPr lang="en-US" sz="2000" dirty="0" smtClean="0">
                <a:solidFill>
                  <a:schemeClr val="tx1"/>
                </a:solidFill>
                <a:latin typeface="Times New Roman" panose="02020603050405020304" pitchFamily="18" charset="0"/>
                <a:cs typeface="Times New Roman" panose="02020603050405020304" pitchFamily="18" charset="0"/>
              </a:rPr>
              <a:t>.</a:t>
            </a:r>
          </a:p>
          <a:p>
            <a:pPr marL="342900" indent="-342900" algn="l">
              <a:buFont typeface="Wingdings" panose="05000000000000000000" pitchFamily="2" charset="2"/>
              <a:buChar char="v"/>
            </a:pPr>
            <a:r>
              <a:rPr lang="en-US" sz="2000" dirty="0" smtClean="0">
                <a:solidFill>
                  <a:schemeClr val="tx1"/>
                </a:solidFill>
                <a:latin typeface="Times New Roman" panose="02020603050405020304" pitchFamily="18" charset="0"/>
                <a:cs typeface="Times New Roman" panose="02020603050405020304" pitchFamily="18" charset="0"/>
              </a:rPr>
              <a:t>It </a:t>
            </a:r>
            <a:r>
              <a:rPr lang="en-US" sz="2000" dirty="0">
                <a:solidFill>
                  <a:schemeClr val="tx1"/>
                </a:solidFill>
                <a:latin typeface="Times New Roman" panose="02020603050405020304" pitchFamily="18" charset="0"/>
                <a:cs typeface="Times New Roman" panose="02020603050405020304" pitchFamily="18" charset="0"/>
              </a:rPr>
              <a:t>also provides alignment with the lifting arm’s rotational axis</a:t>
            </a:r>
            <a:r>
              <a:rPr lang="en-US" sz="2000" dirty="0" smtClean="0">
                <a:solidFill>
                  <a:schemeClr val="tx1"/>
                </a:solidFill>
                <a:latin typeface="Times New Roman" panose="02020603050405020304" pitchFamily="18" charset="0"/>
                <a:cs typeface="Times New Roman" panose="02020603050405020304" pitchFamily="18" charset="0"/>
              </a:rPr>
              <a:t>.</a:t>
            </a:r>
          </a:p>
          <a:p>
            <a:pPr marL="342900" indent="-342900" algn="l">
              <a:buFont typeface="Wingdings" panose="05000000000000000000" pitchFamily="2" charset="2"/>
              <a:buChar char="v"/>
            </a:pPr>
            <a:r>
              <a:rPr lang="en-US" sz="2000" dirty="0" smtClean="0">
                <a:solidFill>
                  <a:schemeClr val="tx1"/>
                </a:solidFill>
                <a:latin typeface="Times New Roman" panose="02020603050405020304" pitchFamily="18" charset="0"/>
                <a:cs typeface="Times New Roman" panose="02020603050405020304" pitchFamily="18" charset="0"/>
              </a:rPr>
              <a:t>On </a:t>
            </a:r>
            <a:r>
              <a:rPr lang="en-US" sz="2000" dirty="0">
                <a:solidFill>
                  <a:schemeClr val="tx1"/>
                </a:solidFill>
                <a:latin typeface="Times New Roman" panose="02020603050405020304" pitchFamily="18" charset="0"/>
                <a:cs typeface="Times New Roman" panose="02020603050405020304" pitchFamily="18" charset="0"/>
              </a:rPr>
              <a:t>the triceps/biceps machine, both the triceps and biceps muscles need to </a:t>
            </a:r>
            <a:r>
              <a:rPr lang="en-US" sz="2000" dirty="0" smtClean="0">
                <a:solidFill>
                  <a:schemeClr val="tx1"/>
                </a:solidFill>
                <a:latin typeface="Times New Roman" panose="02020603050405020304" pitchFamily="18" charset="0"/>
                <a:cs typeface="Times New Roman" panose="02020603050405020304" pitchFamily="18" charset="0"/>
              </a:rPr>
              <a:t>act against each other </a:t>
            </a:r>
            <a:r>
              <a:rPr lang="en-US" sz="2000" dirty="0">
                <a:solidFill>
                  <a:schemeClr val="tx1"/>
                </a:solidFill>
                <a:latin typeface="Times New Roman" panose="02020603050405020304" pitchFamily="18" charset="0"/>
                <a:cs typeface="Times New Roman" panose="02020603050405020304" pitchFamily="18" charset="0"/>
              </a:rPr>
              <a:t>for the elbow joint to be bend or be </a:t>
            </a:r>
            <a:r>
              <a:rPr lang="en-US" sz="2000" dirty="0" smtClean="0">
                <a:solidFill>
                  <a:schemeClr val="tx1"/>
                </a:solidFill>
                <a:latin typeface="Times New Roman" panose="02020603050405020304" pitchFamily="18" charset="0"/>
                <a:cs typeface="Times New Roman" panose="02020603050405020304" pitchFamily="18" charset="0"/>
              </a:rPr>
              <a:t>straightened</a:t>
            </a:r>
          </a:p>
          <a:p>
            <a:pPr marL="342900" indent="-342900" algn="l">
              <a:buFont typeface="Wingdings" panose="05000000000000000000" pitchFamily="2" charset="2"/>
              <a:buChar char="v"/>
            </a:pPr>
            <a:r>
              <a:rPr lang="en-US" sz="2000" dirty="0" smtClean="0">
                <a:solidFill>
                  <a:schemeClr val="tx1"/>
                </a:solidFill>
                <a:latin typeface="Times New Roman" panose="02020603050405020304" pitchFamily="18" charset="0"/>
                <a:cs typeface="Times New Roman" panose="02020603050405020304" pitchFamily="18" charset="0"/>
              </a:rPr>
              <a:t>For </a:t>
            </a:r>
            <a:r>
              <a:rPr lang="en-US" sz="2000" dirty="0">
                <a:solidFill>
                  <a:schemeClr val="tx1"/>
                </a:solidFill>
                <a:latin typeface="Times New Roman" panose="02020603050405020304" pitchFamily="18" charset="0"/>
                <a:cs typeface="Times New Roman" panose="02020603050405020304" pitchFamily="18" charset="0"/>
              </a:rPr>
              <a:t>the elbow to bend, biceps need to contract. </a:t>
            </a:r>
            <a:endParaRPr lang="en-US" sz="2000" dirty="0" smtClean="0">
              <a:solidFill>
                <a:schemeClr val="tx1"/>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v"/>
            </a:pPr>
            <a:r>
              <a:rPr lang="en-US" sz="2000" dirty="0" smtClean="0">
                <a:solidFill>
                  <a:schemeClr val="tx1"/>
                </a:solidFill>
                <a:latin typeface="Times New Roman" panose="02020603050405020304" pitchFamily="18" charset="0"/>
                <a:cs typeface="Times New Roman" panose="02020603050405020304" pitchFamily="18" charset="0"/>
              </a:rPr>
              <a:t>On </a:t>
            </a:r>
            <a:r>
              <a:rPr lang="en-US" sz="2000" dirty="0">
                <a:solidFill>
                  <a:schemeClr val="tx1"/>
                </a:solidFill>
                <a:latin typeface="Times New Roman" panose="02020603050405020304" pitchFamily="18" charset="0"/>
                <a:cs typeface="Times New Roman" panose="02020603050405020304" pitchFamily="18" charset="0"/>
              </a:rPr>
              <a:t>the contrary, the triceps need to relax</a:t>
            </a:r>
            <a:r>
              <a:rPr lang="en-US" sz="2000" dirty="0" smtClean="0">
                <a:solidFill>
                  <a:schemeClr val="tx1"/>
                </a:solidFill>
                <a:latin typeface="Times New Roman" panose="02020603050405020304" pitchFamily="18" charset="0"/>
                <a:cs typeface="Times New Roman" panose="02020603050405020304" pitchFamily="18" charset="0"/>
              </a:rPr>
              <a:t>.</a:t>
            </a:r>
            <a:r>
              <a:rPr lang="en-US" sz="2000" dirty="0">
                <a:solidFill>
                  <a:schemeClr val="tx1"/>
                </a:solidFill>
                <a:latin typeface="Times New Roman" panose="02020603050405020304" pitchFamily="18" charset="0"/>
                <a:cs typeface="Times New Roman" panose="02020603050405020304" pitchFamily="18" charset="0"/>
              </a:rPr>
              <a:t> </a:t>
            </a:r>
            <a:endParaRPr lang="en-US" sz="2000" dirty="0" smtClean="0">
              <a:solidFill>
                <a:schemeClr val="tx1"/>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v"/>
            </a:pPr>
            <a:r>
              <a:rPr lang="en-US" sz="2000" dirty="0" smtClean="0">
                <a:solidFill>
                  <a:schemeClr val="tx1"/>
                </a:solidFill>
                <a:latin typeface="Times New Roman" panose="02020603050405020304" pitchFamily="18" charset="0"/>
                <a:cs typeface="Times New Roman" panose="02020603050405020304" pitchFamily="18" charset="0"/>
              </a:rPr>
              <a:t>Common materials used by manufacturers to make the body of the machine include, </a:t>
            </a:r>
            <a:r>
              <a:rPr lang="en-US" sz="2000" dirty="0" smtClean="0">
                <a:solidFill>
                  <a:schemeClr val="tx1"/>
                </a:solidFill>
                <a:latin typeface="Times New Roman" panose="02020603050405020304" pitchFamily="18" charset="0"/>
                <a:cs typeface="Times New Roman" panose="02020603050405020304" pitchFamily="18" charset="0"/>
              </a:rPr>
              <a:t>iron</a:t>
            </a:r>
            <a:r>
              <a:rPr lang="en-US" sz="2000" dirty="0" smtClean="0">
                <a:solidFill>
                  <a:schemeClr val="tx1"/>
                </a:solidFill>
                <a:latin typeface="Times New Roman" panose="02020603050405020304" pitchFamily="18" charset="0"/>
                <a:cs typeface="Times New Roman" panose="02020603050405020304" pitchFamily="18" charset="0"/>
              </a:rPr>
              <a:t>, aluminum, stainless steel, carbon steel, copper, wood, and titanium.</a:t>
            </a:r>
          </a:p>
          <a:p>
            <a:pPr marL="342900" indent="-342900" algn="l">
              <a:buFont typeface="Wingdings" panose="05000000000000000000" pitchFamily="2" charset="2"/>
              <a:buChar char="v"/>
            </a:pPr>
            <a:r>
              <a:rPr lang="en-US" sz="2000" dirty="0" smtClean="0">
                <a:solidFill>
                  <a:schemeClr val="tx1"/>
                </a:solidFill>
                <a:latin typeface="Times New Roman" panose="02020603050405020304" pitchFamily="18" charset="0"/>
                <a:cs typeface="Times New Roman" panose="02020603050405020304" pitchFamily="18" charset="0"/>
              </a:rPr>
              <a:t>For comfort purposes, the machine seat and handle are made from sponge.</a:t>
            </a:r>
          </a:p>
          <a:p>
            <a:pPr marL="342900" indent="-342900">
              <a:buFont typeface="Wingdings" panose="05000000000000000000" pitchFamily="2" charset="2"/>
              <a:buChar char="v"/>
            </a:pPr>
            <a:endParaRPr lang="en-US" sz="2400" dirty="0">
              <a:solidFill>
                <a:schemeClr val="tx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endParaRPr lang="en-US" sz="2400"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2400" dirty="0" smtClean="0">
                <a:solidFill>
                  <a:schemeClr val="tx1"/>
                </a:solidFill>
                <a:latin typeface="Times New Roman" panose="02020603050405020304" pitchFamily="18" charset="0"/>
                <a:cs typeface="Times New Roman" panose="02020603050405020304" pitchFamily="18" charset="0"/>
              </a:rPr>
              <a:t> </a:t>
            </a:r>
          </a:p>
          <a:p>
            <a:pPr marL="342900" indent="-342900">
              <a:buFont typeface="Wingdings" panose="05000000000000000000" pitchFamily="2" charset="2"/>
              <a:buChar char="v"/>
            </a:pP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7245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4460" y="222739"/>
            <a:ext cx="5704188" cy="715107"/>
          </a:xfrm>
        </p:spPr>
        <p:txBody>
          <a:bodyPr>
            <a:normAutofit/>
          </a:bodyPr>
          <a:lstStyle/>
          <a:p>
            <a:pPr algn="ctr"/>
            <a:r>
              <a:rPr lang="en-US" b="1" dirty="0" smtClean="0">
                <a:solidFill>
                  <a:schemeClr val="tx1"/>
                </a:solidFill>
                <a:latin typeface="Times New Roman" panose="02020603050405020304" pitchFamily="18" charset="0"/>
                <a:cs typeface="Times New Roman" panose="02020603050405020304" pitchFamily="18" charset="0"/>
              </a:rPr>
              <a:t>Problem definition</a:t>
            </a:r>
            <a:endParaRPr lang="en-US" dirty="0">
              <a:solidFill>
                <a:schemeClr val="tx1"/>
              </a:solidFill>
            </a:endParaRPr>
          </a:p>
        </p:txBody>
      </p:sp>
      <p:sp>
        <p:nvSpPr>
          <p:cNvPr id="3" name="Content Placeholder 2"/>
          <p:cNvSpPr>
            <a:spLocks noGrp="1"/>
          </p:cNvSpPr>
          <p:nvPr>
            <p:ph idx="1"/>
          </p:nvPr>
        </p:nvSpPr>
        <p:spPr>
          <a:xfrm>
            <a:off x="363415" y="914400"/>
            <a:ext cx="11400217" cy="3645877"/>
          </a:xfrm>
        </p:spPr>
        <p:txBody>
          <a:bodyPr>
            <a:noAutofit/>
          </a:bodyPr>
          <a:lstStyle/>
          <a:p>
            <a:r>
              <a:rPr lang="en-US" sz="2000" dirty="0" smtClean="0">
                <a:solidFill>
                  <a:schemeClr val="tx1"/>
                </a:solidFill>
              </a:rPr>
              <a:t>To </a:t>
            </a:r>
            <a:r>
              <a:rPr lang="en-US" sz="2000" dirty="0">
                <a:solidFill>
                  <a:schemeClr val="tx1"/>
                </a:solidFill>
              </a:rPr>
              <a:t>explore a bodybuilding machine in our project: the bicep/triceps machine</a:t>
            </a:r>
            <a:r>
              <a:rPr lang="en-US" sz="2000" dirty="0" smtClean="0">
                <a:solidFill>
                  <a:schemeClr val="tx1"/>
                </a:solidFill>
              </a:rPr>
              <a:t>.</a:t>
            </a:r>
          </a:p>
          <a:p>
            <a:r>
              <a:rPr lang="en-US" sz="2000" dirty="0" smtClean="0">
                <a:solidFill>
                  <a:schemeClr val="tx1"/>
                </a:solidFill>
              </a:rPr>
              <a:t> The </a:t>
            </a:r>
            <a:r>
              <a:rPr lang="en-US" sz="2000" dirty="0">
                <a:solidFill>
                  <a:schemeClr val="tx1"/>
                </a:solidFill>
              </a:rPr>
              <a:t>3d model of the arm will be designed with solid work software. </a:t>
            </a:r>
            <a:endParaRPr lang="en-US" sz="2000" dirty="0" smtClean="0">
              <a:solidFill>
                <a:schemeClr val="tx1"/>
              </a:solidFill>
            </a:endParaRPr>
          </a:p>
          <a:p>
            <a:r>
              <a:rPr lang="en-US" sz="2000" dirty="0" smtClean="0">
                <a:solidFill>
                  <a:schemeClr val="tx1"/>
                </a:solidFill>
              </a:rPr>
              <a:t>This </a:t>
            </a:r>
            <a:r>
              <a:rPr lang="en-US" sz="2000" dirty="0">
                <a:solidFill>
                  <a:schemeClr val="tx1"/>
                </a:solidFill>
              </a:rPr>
              <a:t>will then enable us to calculate the maximum stress on the arm and the machine's deflection factor of </a:t>
            </a:r>
            <a:r>
              <a:rPr lang="en-US" sz="2000" dirty="0" smtClean="0">
                <a:solidFill>
                  <a:schemeClr val="tx1"/>
                </a:solidFill>
              </a:rPr>
              <a:t>safety</a:t>
            </a:r>
            <a:r>
              <a:rPr lang="en-US" sz="2000" dirty="0">
                <a:solidFill>
                  <a:schemeClr val="tx1"/>
                </a:solidFill>
              </a:rPr>
              <a:t> </a:t>
            </a:r>
            <a:endParaRPr lang="en-US" sz="2000" dirty="0" smtClean="0">
              <a:solidFill>
                <a:schemeClr val="tx1"/>
              </a:solidFill>
            </a:endParaRPr>
          </a:p>
          <a:p>
            <a:r>
              <a:rPr lang="en-US" sz="2000" dirty="0" smtClean="0">
                <a:solidFill>
                  <a:schemeClr val="tx1"/>
                </a:solidFill>
              </a:rPr>
              <a:t>The </a:t>
            </a:r>
            <a:r>
              <a:rPr lang="en-US" sz="2000" dirty="0">
                <a:solidFill>
                  <a:schemeClr val="tx1"/>
                </a:solidFill>
              </a:rPr>
              <a:t>maximum forces that can be applied to the handles of the device will also be established</a:t>
            </a:r>
            <a:r>
              <a:rPr lang="en-US" sz="2000" dirty="0" smtClean="0">
                <a:solidFill>
                  <a:schemeClr val="tx1"/>
                </a:solidFill>
              </a:rPr>
              <a:t>.</a:t>
            </a:r>
          </a:p>
          <a:p>
            <a:r>
              <a:rPr lang="en-US" sz="2000" dirty="0">
                <a:solidFill>
                  <a:schemeClr val="tx1"/>
                </a:solidFill>
              </a:rPr>
              <a:t>We shall also research on the most suitable materials for the arm of the </a:t>
            </a:r>
            <a:r>
              <a:rPr lang="en-US" sz="2000" dirty="0" smtClean="0">
                <a:solidFill>
                  <a:schemeClr val="tx1"/>
                </a:solidFill>
              </a:rPr>
              <a:t>machine.</a:t>
            </a:r>
          </a:p>
          <a:p>
            <a:r>
              <a:rPr lang="en-US" sz="2000" dirty="0" smtClean="0">
                <a:solidFill>
                  <a:schemeClr val="tx1"/>
                </a:solidFill>
              </a:rPr>
              <a:t>Ultimately</a:t>
            </a:r>
            <a:r>
              <a:rPr lang="en-US" sz="2000" dirty="0">
                <a:solidFill>
                  <a:schemeClr val="tx1"/>
                </a:solidFill>
              </a:rPr>
              <a:t>, we will then compare the solid work model's simulation results compared to the manual calculations. </a:t>
            </a:r>
          </a:p>
          <a:p>
            <a:r>
              <a:rPr lang="en-US" sz="2000" dirty="0" smtClean="0">
                <a:solidFill>
                  <a:schemeClr val="tx1"/>
                </a:solidFill>
              </a:rPr>
              <a:t>Figure below shows the sketch of the </a:t>
            </a:r>
            <a:r>
              <a:rPr lang="en-US" sz="2000" dirty="0" smtClean="0">
                <a:solidFill>
                  <a:schemeClr val="tx1"/>
                </a:solidFill>
              </a:rPr>
              <a:t>arm</a:t>
            </a:r>
            <a:endParaRPr lang="en-US" sz="2000" dirty="0" smtClean="0">
              <a:solidFill>
                <a:schemeClr val="tx1"/>
              </a:solidFill>
            </a:endParaRPr>
          </a:p>
        </p:txBody>
      </p:sp>
      <p:pic>
        <p:nvPicPr>
          <p:cNvPr id="4" name="Picture 3" descr="A picture containing text, sport, exercise device&#10;&#10;Description automatically generated"/>
          <p:cNvPicPr/>
          <p:nvPr/>
        </p:nvPicPr>
        <p:blipFill>
          <a:blip r:embed="rId2" cstate="print">
            <a:extLst>
              <a:ext uri="{28A0092B-C50C-407E-A947-70E740481C1C}">
                <a14:useLocalDpi xmlns:a14="http://schemas.microsoft.com/office/drawing/2010/main" val="0"/>
              </a:ext>
            </a:extLst>
          </a:blip>
          <a:stretch>
            <a:fillRect/>
          </a:stretch>
        </p:blipFill>
        <p:spPr>
          <a:xfrm>
            <a:off x="6382591" y="4548554"/>
            <a:ext cx="5629275" cy="1976763"/>
          </a:xfrm>
          <a:prstGeom prst="rect">
            <a:avLst/>
          </a:prstGeom>
        </p:spPr>
      </p:pic>
    </p:spTree>
    <p:extLst>
      <p:ext uri="{BB962C8B-B14F-4D97-AF65-F5344CB8AC3E}">
        <p14:creationId xmlns:p14="http://schemas.microsoft.com/office/powerpoint/2010/main" val="3486802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3625" y="1456870"/>
            <a:ext cx="9144000" cy="850900"/>
          </a:xfrm>
        </p:spPr>
        <p:txBody>
          <a:bodyPr>
            <a:normAutofit fontScale="90000"/>
          </a:bodyPr>
          <a:lstStyle/>
          <a:p>
            <a:endParaRPr lang="en-US" dirty="0"/>
          </a:p>
        </p:txBody>
      </p:sp>
      <p:sp>
        <p:nvSpPr>
          <p:cNvPr id="3" name="Subtitle 2"/>
          <p:cNvSpPr>
            <a:spLocks noGrp="1"/>
          </p:cNvSpPr>
          <p:nvPr>
            <p:ph type="subTitle" idx="1"/>
          </p:nvPr>
        </p:nvSpPr>
        <p:spPr>
          <a:xfrm>
            <a:off x="-4667250" y="217714"/>
            <a:ext cx="21393150" cy="8145236"/>
          </a:xfrm>
        </p:spPr>
        <p:txBody>
          <a:bodyPr/>
          <a:lstStyle/>
          <a:p>
            <a:r>
              <a:rPr lang="en-US" dirty="0" smtClean="0"/>
              <a:t>Calcalculations</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l="-589" t="11179" r="585" b="4313"/>
          <a:stretch>
            <a:fillRect/>
          </a:stretch>
        </p:blipFill>
        <p:spPr bwMode="auto">
          <a:xfrm rot="16200000">
            <a:off x="3331341" y="-2537141"/>
            <a:ext cx="4804230" cy="109235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23776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
            <a:ext cx="9144000" cy="928914"/>
          </a:xfrm>
        </p:spPr>
        <p:txBody>
          <a:bodyPr/>
          <a:lstStyle/>
          <a:p>
            <a:r>
              <a:rPr lang="en-US" dirty="0" smtClean="0"/>
              <a:t>I</a:t>
            </a:r>
            <a:endParaRPr lang="en-US" dirty="0"/>
          </a:p>
        </p:txBody>
      </p:sp>
      <p:sp>
        <p:nvSpPr>
          <p:cNvPr id="3" name="Subtitle 2"/>
          <p:cNvSpPr>
            <a:spLocks noGrp="1"/>
          </p:cNvSpPr>
          <p:nvPr>
            <p:ph type="subTitle" idx="1"/>
          </p:nvPr>
        </p:nvSpPr>
        <p:spPr>
          <a:xfrm>
            <a:off x="1475874" y="1299911"/>
            <a:ext cx="8331066" cy="3614989"/>
          </a:xfrm>
        </p:spPr>
        <p:txBody>
          <a:bodyPr>
            <a:noAutofit/>
          </a:bodyPr>
          <a:lstStyle/>
          <a:p>
            <a:pPr algn="ctr"/>
            <a:endParaRPr lang="en-US" sz="2000" dirty="0" smtClean="0">
              <a:solidFill>
                <a:schemeClr val="tx1"/>
              </a:solidFill>
              <a:latin typeface="Times New Roman" panose="02020603050405020304" pitchFamily="18" charset="0"/>
              <a:cs typeface="Times New Roman" panose="02020603050405020304" pitchFamily="18" charset="0"/>
            </a:endParaRPr>
          </a:p>
          <a:p>
            <a:pPr algn="ctr"/>
            <a:r>
              <a:rPr lang="en-US" sz="2000" dirty="0" smtClean="0">
                <a:solidFill>
                  <a:schemeClr val="tx1"/>
                </a:solidFill>
                <a:latin typeface="Times New Roman" panose="02020603050405020304" pitchFamily="18" charset="0"/>
                <a:cs typeface="Times New Roman" panose="02020603050405020304" pitchFamily="18" charset="0"/>
              </a:rPr>
              <a:t>Maximum Forces</a:t>
            </a:r>
            <a:endParaRPr lang="en-US" sz="2000" dirty="0" smtClean="0">
              <a:solidFill>
                <a:schemeClr val="tx1"/>
              </a:solidFill>
              <a:latin typeface="Times New Roman" panose="02020603050405020304" pitchFamily="18" charset="0"/>
              <a:cs typeface="Times New Roman" panose="02020603050405020304" pitchFamily="18" charset="0"/>
            </a:endParaRPr>
          </a:p>
          <a:p>
            <a:pPr algn="ctr"/>
            <a:endParaRPr lang="en-US" sz="2000" dirty="0">
              <a:solidFill>
                <a:schemeClr val="tx1"/>
              </a:solidFill>
              <a:latin typeface="Times New Roman" panose="02020603050405020304" pitchFamily="18" charset="0"/>
              <a:cs typeface="Times New Roman" panose="02020603050405020304" pitchFamily="18" charset="0"/>
            </a:endParaRPr>
          </a:p>
          <a:p>
            <a:pPr algn="ctr"/>
            <a:r>
              <a:rPr lang="en-US" sz="2000" dirty="0" smtClean="0">
                <a:solidFill>
                  <a:schemeClr val="tx1"/>
                </a:solidFill>
                <a:latin typeface="Times New Roman" panose="02020603050405020304" pitchFamily="18" charset="0"/>
                <a:cs typeface="Times New Roman" panose="02020603050405020304" pitchFamily="18" charset="0"/>
              </a:rPr>
              <a:t>If maximum mass of the individual is  140kg and gravity constant,</a:t>
            </a:r>
          </a:p>
          <a:p>
            <a:pPr algn="ctr"/>
            <a:r>
              <a:rPr lang="en-US" sz="2000" dirty="0" smtClean="0">
                <a:solidFill>
                  <a:schemeClr val="tx1"/>
                </a:solidFill>
                <a:latin typeface="Times New Roman" panose="02020603050405020304" pitchFamily="18" charset="0"/>
                <a:cs typeface="Times New Roman" panose="02020603050405020304" pitchFamily="18" charset="0"/>
              </a:rPr>
              <a:t>Weight=140*9.81=1373</a:t>
            </a:r>
          </a:p>
          <a:p>
            <a:pPr algn="ctr"/>
            <a:r>
              <a:rPr lang="en-US" sz="2000" dirty="0" smtClean="0">
                <a:solidFill>
                  <a:schemeClr val="tx1"/>
                </a:solidFill>
                <a:effectLst/>
                <a:latin typeface="Times New Roman" panose="02020603050405020304" pitchFamily="18" charset="0"/>
                <a:ea typeface="Times New Roman" panose="02020603050405020304" pitchFamily="18" charset="0"/>
              </a:rPr>
              <a:t>The machine will only have one shear stress, maximum force =1373/1=1373</a:t>
            </a:r>
          </a:p>
          <a:p>
            <a:pPr algn="ctr"/>
            <a:endParaRPr lang="en-US" sz="2000" b="1" dirty="0" smtClean="0">
              <a:solidFill>
                <a:schemeClr val="tx1"/>
              </a:solidFill>
              <a:latin typeface="Times New Roman" panose="02020603050405020304" pitchFamily="18" charset="0"/>
              <a:cs typeface="Times New Roman" panose="02020603050405020304" pitchFamily="18" charset="0"/>
            </a:endParaRPr>
          </a:p>
          <a:p>
            <a:pPr algn="ct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5559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526869"/>
            <a:ext cx="7467600" cy="493486"/>
          </a:xfrm>
        </p:spPr>
        <p:txBody>
          <a:bodyPr>
            <a:normAutofit fontScale="90000"/>
          </a:bodyPr>
          <a:lstStyle/>
          <a:p>
            <a:pPr algn="ctr"/>
            <a:r>
              <a:rPr lang="en-US" sz="4000" b="1" dirty="0" smtClean="0">
                <a:solidFill>
                  <a:schemeClr val="tx1"/>
                </a:solidFill>
                <a:latin typeface="Times New Roman" panose="02020603050405020304" pitchFamily="18" charset="0"/>
                <a:cs typeface="Times New Roman" panose="02020603050405020304" pitchFamily="18" charset="0"/>
              </a:rPr>
              <a:t>Work plan</a:t>
            </a: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741679" y="1290320"/>
            <a:ext cx="9144001" cy="2275840"/>
          </a:xfrm>
        </p:spPr>
        <p:txBody>
          <a:bodyPr/>
          <a:lstStyle/>
          <a:p>
            <a:pPr marL="342900" indent="-342900" algn="just">
              <a:buFont typeface="Wingdings" panose="05000000000000000000" pitchFamily="2" charset="2"/>
              <a:buChar char="Ø"/>
            </a:pPr>
            <a:r>
              <a:rPr lang="en-GB" dirty="0">
                <a:solidFill>
                  <a:schemeClr val="tx1"/>
                </a:solidFill>
              </a:rPr>
              <a:t>The average normal stress due to axial loading will be first obtained. </a:t>
            </a:r>
            <a:endParaRPr lang="en-GB" dirty="0" smtClean="0">
              <a:solidFill>
                <a:schemeClr val="tx1"/>
              </a:solidFill>
            </a:endParaRPr>
          </a:p>
          <a:p>
            <a:pPr marL="342900" indent="-342900" algn="just">
              <a:buFont typeface="Wingdings" panose="05000000000000000000" pitchFamily="2" charset="2"/>
              <a:buChar char="Ø"/>
            </a:pPr>
            <a:r>
              <a:rPr lang="en-GB" dirty="0" smtClean="0">
                <a:solidFill>
                  <a:schemeClr val="tx1"/>
                </a:solidFill>
              </a:rPr>
              <a:t>The </a:t>
            </a:r>
            <a:r>
              <a:rPr lang="en-GB" dirty="0">
                <a:solidFill>
                  <a:schemeClr val="tx1"/>
                </a:solidFill>
              </a:rPr>
              <a:t>average shearing stress due to transverse loading, the maximum shearing stress due to the torsional load, and the maximum stresses due to the bending behaviour will then be calculated. </a:t>
            </a:r>
            <a:endParaRPr lang="en-GB" dirty="0" smtClean="0">
              <a:solidFill>
                <a:schemeClr val="tx1"/>
              </a:solidFill>
            </a:endParaRPr>
          </a:p>
          <a:p>
            <a:pPr marL="342900" indent="-342900" algn="just">
              <a:buFont typeface="Wingdings" panose="05000000000000000000" pitchFamily="2" charset="2"/>
              <a:buChar char="Ø"/>
            </a:pPr>
            <a:r>
              <a:rPr lang="en-GB" dirty="0" smtClean="0">
                <a:solidFill>
                  <a:schemeClr val="tx1"/>
                </a:solidFill>
              </a:rPr>
              <a:t>The </a:t>
            </a:r>
            <a:r>
              <a:rPr lang="en-GB" dirty="0">
                <a:solidFill>
                  <a:schemeClr val="tx1"/>
                </a:solidFill>
              </a:rPr>
              <a:t>maximum normal and shear stresses will then be calculated and later find the machine's safety factor. Ultimately, the deflection at A is calculated. </a:t>
            </a:r>
            <a:endParaRPr lang="en-US" dirty="0">
              <a:solidFill>
                <a:schemeClr val="tx1"/>
              </a:solidFill>
            </a:endParaRPr>
          </a:p>
          <a:p>
            <a:endParaRPr lang="en-US" dirty="0" smtClean="0">
              <a:solidFill>
                <a:schemeClr val="tx1"/>
              </a:solidFill>
              <a:latin typeface="Times New Roman" panose="02020603050405020304" pitchFamily="18" charset="0"/>
              <a:cs typeface="Times New Roman" panose="02020603050405020304" pitchFamily="18" charset="0"/>
            </a:endParaRPr>
          </a:p>
          <a:p>
            <a:endParaRPr lang="en-US" dirty="0" smtClean="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a:p>
            <a:endParaRPr lang="en-US" dirty="0" smtClean="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a:p>
            <a:endParaRPr lang="en-US" dirty="0" smtClean="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Rectangle 3"/>
              <p:cNvSpPr/>
              <p:nvPr/>
            </p:nvSpPr>
            <p:spPr>
              <a:xfrm>
                <a:off x="997131" y="3315961"/>
                <a:ext cx="9802949" cy="3416320"/>
              </a:xfrm>
              <a:prstGeom prst="rect">
                <a:avLst/>
              </a:prstGeom>
            </p:spPr>
            <p:txBody>
              <a:bodyPr wrap="square">
                <a:spAutoFit/>
              </a:bodyPr>
              <a:lstStyle/>
              <a:p>
                <a:pPr algn="just">
                  <a:lnSpc>
                    <a:spcPct val="200000"/>
                  </a:lnSpc>
                </a:pPr>
                <a:r>
                  <a:rPr lang="en-US" b="1" dirty="0" smtClean="0">
                    <a:latin typeface="Times New Roman" panose="02020603050405020304" pitchFamily="18" charset="0"/>
                    <a:ea typeface="Times New Roman" panose="02020603050405020304" pitchFamily="18" charset="0"/>
                  </a:rPr>
                  <a:t>Mechanical </a:t>
                </a:r>
                <a:r>
                  <a:rPr lang="en-US" b="1" dirty="0" smtClean="0">
                    <a:latin typeface="Times New Roman" panose="02020603050405020304" pitchFamily="18" charset="0"/>
                    <a:ea typeface="Times New Roman" panose="02020603050405020304" pitchFamily="18" charset="0"/>
                  </a:rPr>
                  <a:t>Properties</a:t>
                </a:r>
              </a:p>
              <a:p>
                <a:pPr algn="just">
                  <a:lnSpc>
                    <a:spcPct val="200000"/>
                  </a:lnSpc>
                </a:pPr>
                <a:r>
                  <a:rPr lang="en-US" dirty="0" smtClean="0">
                    <a:latin typeface="Times New Roman" panose="02020603050405020304" pitchFamily="18" charset="0"/>
                    <a:ea typeface="Times New Roman" panose="02020603050405020304" pitchFamily="18" charset="0"/>
                  </a:rPr>
                  <a:t>Yield </a:t>
                </a:r>
                <a:r>
                  <a:rPr lang="en-US" dirty="0">
                    <a:latin typeface="Times New Roman" panose="02020603050405020304" pitchFamily="18" charset="0"/>
                    <a:ea typeface="Times New Roman" panose="02020603050405020304" pitchFamily="18" charset="0"/>
                  </a:rPr>
                  <a:t>Strength (</a:t>
                </a:r>
                <a14:m>
                  <m:oMath xmlns:m="http://schemas.openxmlformats.org/officeDocument/2006/math">
                    <m:r>
                      <m:rPr>
                        <m:sty m:val="p"/>
                      </m:rPr>
                      <a:rPr lang="en-US">
                        <a:solidFill>
                          <a:srgbClr val="404040"/>
                        </a:solidFill>
                        <a:latin typeface="Cambria Math" panose="02040503050406030204" pitchFamily="18" charset="0"/>
                        <a:ea typeface="Times New Roman" panose="02020603050405020304" pitchFamily="18" charset="0"/>
                      </a:rPr>
                      <m:t>σy</m:t>
                    </m:r>
                  </m:oMath>
                </a14:m>
                <a:r>
                  <a:rPr lang="en-US" dirty="0">
                    <a:latin typeface="Times New Roman" panose="02020603050405020304" pitchFamily="18" charset="0"/>
                    <a:ea typeface="Times New Roman" panose="02020603050405020304" pitchFamily="18" charset="0"/>
                  </a:rPr>
                  <a:t> ) = 350 MPa </a:t>
                </a:r>
                <a:r>
                  <a:rPr lang="en-US" dirty="0" smtClean="0">
                    <a:latin typeface="Times New Roman" panose="02020603050405020304" pitchFamily="18" charset="0"/>
                    <a:ea typeface="Times New Roman" panose="02020603050405020304" pitchFamily="18" charset="0"/>
                  </a:rPr>
                  <a:t>,Shear </a:t>
                </a:r>
                <a:r>
                  <a:rPr lang="en-US" dirty="0">
                    <a:latin typeface="Times New Roman" panose="02020603050405020304" pitchFamily="18" charset="0"/>
                    <a:ea typeface="Times New Roman" panose="02020603050405020304" pitchFamily="18" charset="0"/>
                  </a:rPr>
                  <a:t>modulus (G) = 80 </a:t>
                </a:r>
                <a:r>
                  <a:rPr lang="en-US" dirty="0" err="1">
                    <a:latin typeface="Times New Roman" panose="02020603050405020304" pitchFamily="18" charset="0"/>
                    <a:ea typeface="Times New Roman" panose="02020603050405020304" pitchFamily="18" charset="0"/>
                  </a:rPr>
                  <a:t>GPa</a:t>
                </a:r>
                <a:r>
                  <a:rPr lang="en-US" dirty="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,Elastic </a:t>
                </a:r>
                <a:r>
                  <a:rPr lang="en-US" dirty="0">
                    <a:latin typeface="Times New Roman" panose="02020603050405020304" pitchFamily="18" charset="0"/>
                    <a:ea typeface="Times New Roman" panose="02020603050405020304" pitchFamily="18" charset="0"/>
                  </a:rPr>
                  <a:t>modulus (E) = 205 </a:t>
                </a:r>
                <a:r>
                  <a:rPr lang="en-US" dirty="0" err="1">
                    <a:latin typeface="Times New Roman" panose="02020603050405020304" pitchFamily="18" charset="0"/>
                    <a:ea typeface="Times New Roman" panose="02020603050405020304" pitchFamily="18" charset="0"/>
                  </a:rPr>
                  <a:t>GPa</a:t>
                </a:r>
                <a:r>
                  <a:rPr lang="en-US" dirty="0">
                    <a:latin typeface="Times New Roman" panose="02020603050405020304" pitchFamily="18" charset="0"/>
                    <a:ea typeface="Times New Roman" panose="02020603050405020304" pitchFamily="18" charset="0"/>
                  </a:rPr>
                  <a:t> </a:t>
                </a:r>
              </a:p>
              <a:p>
                <a:pPr algn="just">
                  <a:lnSpc>
                    <a:spcPct val="200000"/>
                  </a:lnSpc>
                </a:pPr>
                <a:r>
                  <a:rPr lang="en-US" dirty="0">
                    <a:latin typeface="Times New Roman" panose="02020603050405020304" pitchFamily="18" charset="0"/>
                    <a:ea typeface="Times New Roman" panose="02020603050405020304" pitchFamily="18" charset="0"/>
                  </a:rPr>
                  <a:t>Tensile Strength (</a:t>
                </a:r>
                <a14:m>
                  <m:oMath xmlns:m="http://schemas.openxmlformats.org/officeDocument/2006/math">
                    <m:sSub>
                      <m:sSubPr>
                        <m:ctrlPr>
                          <a:rPr lang="en-US" i="1">
                            <a:solidFill>
                              <a:srgbClr val="404040"/>
                            </a:solidFill>
                            <a:latin typeface="Cambria Math" panose="02040503050406030204" pitchFamily="18" charset="0"/>
                            <a:ea typeface="Times New Roman" panose="02020603050405020304" pitchFamily="18" charset="0"/>
                          </a:rPr>
                        </m:ctrlPr>
                      </m:sSubPr>
                      <m:e>
                        <m:r>
                          <m:rPr>
                            <m:sty m:val="p"/>
                          </m:rPr>
                          <a:rPr lang="en-US">
                            <a:solidFill>
                              <a:srgbClr val="404040"/>
                            </a:solidFill>
                            <a:latin typeface="Cambria Math" panose="02040503050406030204" pitchFamily="18" charset="0"/>
                            <a:ea typeface="Times New Roman" panose="02020603050405020304" pitchFamily="18" charset="0"/>
                          </a:rPr>
                          <m:t>σ</m:t>
                        </m:r>
                      </m:e>
                      <m:sub>
                        <m:r>
                          <m:rPr>
                            <m:sty m:val="p"/>
                          </m:rPr>
                          <a:rPr lang="en-US">
                            <a:solidFill>
                              <a:srgbClr val="404040"/>
                            </a:solidFill>
                            <a:latin typeface="Cambria Math" panose="02040503050406030204" pitchFamily="18" charset="0"/>
                            <a:ea typeface="Times New Roman" panose="02020603050405020304" pitchFamily="18" charset="0"/>
                          </a:rPr>
                          <m:t>T</m:t>
                        </m:r>
                      </m:sub>
                    </m:sSub>
                  </m:oMath>
                </a14:m>
                <a:r>
                  <a:rPr lang="en-US" dirty="0">
                    <a:solidFill>
                      <a:srgbClr val="404040"/>
                    </a:solidFill>
                    <a:latin typeface="Times New Roman" panose="02020603050405020304" pitchFamily="18" charset="0"/>
                    <a:ea typeface="Times New Roman" panose="02020603050405020304" pitchFamily="18" charset="0"/>
                  </a:rPr>
                  <a:t>) = 420 MPa </a:t>
                </a:r>
                <a:r>
                  <a:rPr lang="en-US" dirty="0" smtClean="0">
                    <a:latin typeface="Times New Roman" panose="02020603050405020304" pitchFamily="18" charset="0"/>
                    <a:ea typeface="Times New Roman" panose="02020603050405020304" pitchFamily="18" charset="0"/>
                  </a:rPr>
                  <a:t>,</a:t>
                </a:r>
                <a:r>
                  <a:rPr lang="en-US" dirty="0" smtClean="0">
                    <a:solidFill>
                      <a:srgbClr val="404040"/>
                    </a:solidFill>
                    <a:latin typeface="Times New Roman" panose="02020603050405020304" pitchFamily="18" charset="0"/>
                    <a:ea typeface="Times New Roman" panose="02020603050405020304" pitchFamily="18" charset="0"/>
                  </a:rPr>
                  <a:t>Pin </a:t>
                </a:r>
                <a:r>
                  <a:rPr lang="en-US" dirty="0">
                    <a:solidFill>
                      <a:srgbClr val="404040"/>
                    </a:solidFill>
                    <a:latin typeface="Times New Roman" panose="02020603050405020304" pitchFamily="18" charset="0"/>
                    <a:ea typeface="Times New Roman" panose="02020603050405020304" pitchFamily="18" charset="0"/>
                  </a:rPr>
                  <a:t>diameter=12 </a:t>
                </a:r>
                <a:r>
                  <a:rPr lang="en-US" dirty="0" err="1" smtClean="0">
                    <a:solidFill>
                      <a:srgbClr val="404040"/>
                    </a:solidFill>
                    <a:latin typeface="Times New Roman" panose="02020603050405020304" pitchFamily="18" charset="0"/>
                    <a:ea typeface="Times New Roman" panose="02020603050405020304" pitchFamily="18" charset="0"/>
                  </a:rPr>
                  <a:t>mm</a:t>
                </a:r>
                <a:r>
                  <a:rPr lang="en-US" dirty="0" err="1" smtClean="0">
                    <a:latin typeface="Times New Roman" panose="02020603050405020304" pitchFamily="18" charset="0"/>
                    <a:ea typeface="Times New Roman" panose="02020603050405020304" pitchFamily="18" charset="0"/>
                  </a:rPr>
                  <a:t>,</a:t>
                </a:r>
                <a:r>
                  <a:rPr lang="en-US" dirty="0" err="1" smtClean="0">
                    <a:solidFill>
                      <a:srgbClr val="404040"/>
                    </a:solidFill>
                    <a:latin typeface="Times New Roman" panose="02020603050405020304" pitchFamily="18" charset="0"/>
                    <a:ea typeface="Times New Roman" panose="02020603050405020304" pitchFamily="18" charset="0"/>
                  </a:rPr>
                  <a:t>Maximum</a:t>
                </a:r>
                <a:r>
                  <a:rPr lang="en-US" dirty="0" smtClean="0">
                    <a:solidFill>
                      <a:srgbClr val="404040"/>
                    </a:solidFill>
                    <a:latin typeface="Times New Roman" panose="02020603050405020304" pitchFamily="18" charset="0"/>
                    <a:ea typeface="Times New Roman" panose="02020603050405020304" pitchFamily="18" charset="0"/>
                  </a:rPr>
                  <a:t> </a:t>
                </a:r>
                <a:r>
                  <a:rPr lang="en-US" dirty="0">
                    <a:solidFill>
                      <a:srgbClr val="404040"/>
                    </a:solidFill>
                    <a:latin typeface="Times New Roman" panose="02020603050405020304" pitchFamily="18" charset="0"/>
                    <a:ea typeface="Times New Roman" panose="02020603050405020304" pitchFamily="18" charset="0"/>
                  </a:rPr>
                  <a:t>force= 981 </a:t>
                </a:r>
                <a:r>
                  <a:rPr lang="en-US" dirty="0" smtClean="0">
                    <a:solidFill>
                      <a:srgbClr val="404040"/>
                    </a:solidFill>
                    <a:latin typeface="Times New Roman" panose="02020603050405020304" pitchFamily="18" charset="0"/>
                    <a:ea typeface="Times New Roman" panose="02020603050405020304" pitchFamily="18" charset="0"/>
                  </a:rPr>
                  <a:t>N</a:t>
                </a:r>
              </a:p>
              <a:p>
                <a:pPr algn="just">
                  <a:lnSpc>
                    <a:spcPct val="200000"/>
                  </a:lnSpc>
                </a:pPr>
                <a:r>
                  <a:rPr lang="en-US" b="1" dirty="0" smtClean="0">
                    <a:latin typeface="Times New Roman" panose="02020603050405020304" pitchFamily="18" charset="0"/>
                    <a:ea typeface="Times New Roman" panose="02020603050405020304" pitchFamily="18" charset="0"/>
                  </a:rPr>
                  <a:t>Physical properties</a:t>
                </a:r>
              </a:p>
              <a:p>
                <a:pPr algn="just">
                  <a:lnSpc>
                    <a:spcPct val="200000"/>
                  </a:lnSpc>
                </a:pPr>
                <a:r>
                  <a:rPr lang="en-US" dirty="0" smtClean="0"/>
                  <a:t>Mass </a:t>
                </a:r>
                <a:r>
                  <a:rPr lang="en-US" dirty="0"/>
                  <a:t>Density (ρ) </a:t>
                </a:r>
                <a:r>
                  <a:rPr lang="en-US" dirty="0" smtClean="0"/>
                  <a:t>=</a:t>
                </a:r>
                <a:r>
                  <a:rPr lang="en-US" dirty="0"/>
                  <a:t>7870 kg/m</a:t>
                </a:r>
                <a:r>
                  <a:rPr lang="en-US" baseline="30000" dirty="0"/>
                  <a:t>3</a:t>
                </a:r>
                <a:endParaRPr lang="en-US" dirty="0"/>
              </a:p>
              <a:p>
                <a:pPr algn="ctr">
                  <a:lnSpc>
                    <a:spcPct val="200000"/>
                  </a:lnSpc>
                </a:pPr>
                <a:endParaRPr lang="en-US" b="1" dirty="0">
                  <a:latin typeface="Times New Roman" panose="02020603050405020304" pitchFamily="18" charset="0"/>
                  <a:ea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997131" y="3315961"/>
                <a:ext cx="9802949" cy="3416320"/>
              </a:xfrm>
              <a:prstGeom prst="rect">
                <a:avLst/>
              </a:prstGeom>
              <a:blipFill>
                <a:blip r:embed="rId2"/>
                <a:stretch>
                  <a:fillRect l="-560"/>
                </a:stretch>
              </a:blipFill>
            </p:spPr>
            <p:txBody>
              <a:bodyPr/>
              <a:lstStyle/>
              <a:p>
                <a:r>
                  <a:rPr lang="en-US">
                    <a:noFill/>
                  </a:rPr>
                  <a:t> </a:t>
                </a:r>
              </a:p>
            </p:txBody>
          </p:sp>
        </mc:Fallback>
      </mc:AlternateContent>
    </p:spTree>
    <p:extLst>
      <p:ext uri="{BB962C8B-B14F-4D97-AF65-F5344CB8AC3E}">
        <p14:creationId xmlns:p14="http://schemas.microsoft.com/office/powerpoint/2010/main" val="3072572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4628" y="1103087"/>
            <a:ext cx="9144000" cy="624113"/>
          </a:xfrm>
        </p:spPr>
        <p:txBody>
          <a:bodyPr>
            <a:normAutofit fontScale="90000"/>
          </a:bodyPr>
          <a:lstStyle/>
          <a:p>
            <a:pPr algn="ctr"/>
            <a:r>
              <a:rPr lang="en-US" dirty="0" smtClean="0">
                <a:solidFill>
                  <a:schemeClr val="tx1"/>
                </a:solidFill>
              </a:rPr>
              <a:t>Calculations</a:t>
            </a:r>
            <a:endParaRPr lang="en-US" dirty="0">
              <a:solidFill>
                <a:schemeClr val="tx1"/>
              </a:solidFill>
            </a:endParaRPr>
          </a:p>
        </p:txBody>
      </p:sp>
      <p:sp>
        <p:nvSpPr>
          <p:cNvPr id="3" name="Subtitle 2"/>
          <p:cNvSpPr>
            <a:spLocks noGrp="1"/>
          </p:cNvSpPr>
          <p:nvPr>
            <p:ph type="subTitle" idx="1"/>
          </p:nvPr>
        </p:nvSpPr>
        <p:spPr>
          <a:xfrm>
            <a:off x="116114" y="1727200"/>
            <a:ext cx="11858172" cy="4992914"/>
          </a:xfrm>
        </p:spPr>
        <p:txBody>
          <a:bodyPr>
            <a:noAutofit/>
          </a:bodyPr>
          <a:lstStyle/>
          <a:p>
            <a:r>
              <a:rPr lang="en-US" sz="1600" dirty="0">
                <a:latin typeface="Times New Roman" panose="02020603050405020304" pitchFamily="18" charset="0"/>
                <a:cs typeface="Times New Roman" panose="02020603050405020304" pitchFamily="18" charset="0"/>
              </a:rPr>
              <a:t> </a:t>
            </a:r>
          </a:p>
        </p:txBody>
      </p:sp>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4286232094"/>
                  </p:ext>
                </p:extLst>
              </p:nvPr>
            </p:nvGraphicFramePr>
            <p:xfrm>
              <a:off x="0" y="1727200"/>
              <a:ext cx="12192000" cy="5640578"/>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3278955058"/>
                        </a:ext>
                      </a:extLst>
                    </a:gridCol>
                    <a:gridCol w="6096000">
                      <a:extLst>
                        <a:ext uri="{9D8B030D-6E8A-4147-A177-3AD203B41FA5}">
                          <a16:colId xmlns:a16="http://schemas.microsoft.com/office/drawing/2014/main" val="1514005482"/>
                        </a:ext>
                      </a:extLst>
                    </a:gridCol>
                  </a:tblGrid>
                  <a:tr h="4992913">
                    <a:tc>
                      <a:txBody>
                        <a:bodyPr/>
                        <a:lstStyle/>
                        <a:p>
                          <a:pPr marL="285750" lvl="0" indent="-285750">
                            <a:buFont typeface="Wingdings" panose="05000000000000000000" pitchFamily="2" charset="2"/>
                            <a:buChar char="Ø"/>
                          </a:pPr>
                          <a:r>
                            <a:rPr lang="en-GB" sz="1800" dirty="0" smtClean="0">
                              <a:solidFill>
                                <a:schemeClr val="tx1"/>
                              </a:solidFill>
                              <a:latin typeface="Times New Roman" panose="02020603050405020304" pitchFamily="18" charset="0"/>
                              <a:cs typeface="Times New Roman" panose="02020603050405020304" pitchFamily="18" charset="0"/>
                            </a:rPr>
                            <a:t>Average </a:t>
                          </a:r>
                          <a:r>
                            <a:rPr lang="en-GB" sz="1800" dirty="0">
                              <a:solidFill>
                                <a:schemeClr val="tx1"/>
                              </a:solidFill>
                              <a:latin typeface="Times New Roman" panose="02020603050405020304" pitchFamily="18" charset="0"/>
                              <a:cs typeface="Times New Roman" panose="02020603050405020304" pitchFamily="18" charset="0"/>
                            </a:rPr>
                            <a:t>normal stress  due to axial loading is calculated as: </a:t>
                          </a:r>
                          <a:endParaRPr lang="en-US" sz="1800" dirty="0">
                            <a:solidFill>
                              <a:schemeClr val="tx1"/>
                            </a:solidFill>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14:m>
                            <m:oMathPara xmlns:m="http://schemas.openxmlformats.org/officeDocument/2006/math">
                              <m:oMathParaPr>
                                <m:jc m:val="centerGroup"/>
                              </m:oMathParaPr>
                              <m:oMath xmlns:m="http://schemas.openxmlformats.org/officeDocument/2006/math">
                                <m:r>
                                  <a:rPr lang="en-US" sz="1800" i="1">
                                    <a:solidFill>
                                      <a:schemeClr val="tx1"/>
                                    </a:solidFill>
                                    <a:latin typeface="Cambria Math" panose="02040503050406030204" pitchFamily="18" charset="0"/>
                                  </a:rPr>
                                  <m:t>𝜎</m:t>
                                </m:r>
                                <m:r>
                                  <a:rPr lang="en-US" sz="1800">
                                    <a:solidFill>
                                      <a:schemeClr val="tx1"/>
                                    </a:solidFill>
                                    <a:latin typeface="Cambria Math" panose="02040503050406030204" pitchFamily="18" charset="0"/>
                                  </a:rPr>
                                  <m:t>=</m:t>
                                </m:r>
                                <m:f>
                                  <m:fPr>
                                    <m:ctrlPr>
                                      <a:rPr lang="en-US" sz="1800" i="1">
                                        <a:solidFill>
                                          <a:schemeClr val="tx1"/>
                                        </a:solidFill>
                                        <a:latin typeface="Cambria Math" panose="02040503050406030204" pitchFamily="18" charset="0"/>
                                      </a:rPr>
                                    </m:ctrlPr>
                                  </m:fPr>
                                  <m:num>
                                    <m:r>
                                      <m:rPr>
                                        <m:sty m:val="p"/>
                                      </m:rPr>
                                      <a:rPr lang="en-US" sz="1800">
                                        <a:solidFill>
                                          <a:schemeClr val="tx1"/>
                                        </a:solidFill>
                                        <a:latin typeface="Cambria Math" panose="02040503050406030204" pitchFamily="18" charset="0"/>
                                      </a:rPr>
                                      <m:t>p</m:t>
                                    </m:r>
                                  </m:num>
                                  <m:den>
                                    <m:r>
                                      <m:rPr>
                                        <m:sty m:val="p"/>
                                      </m:rPr>
                                      <a:rPr lang="en-US" sz="1800">
                                        <a:solidFill>
                                          <a:schemeClr val="tx1"/>
                                        </a:solidFill>
                                        <a:latin typeface="Cambria Math" panose="02040503050406030204" pitchFamily="18" charset="0"/>
                                      </a:rPr>
                                      <m:t>A</m:t>
                                    </m:r>
                                  </m:den>
                                </m:f>
                              </m:oMath>
                            </m:oMathPara>
                          </a14:m>
                          <a:endParaRPr lang="en-US" sz="1800" dirty="0">
                            <a:solidFill>
                              <a:schemeClr val="tx1"/>
                            </a:solidFill>
                            <a:latin typeface="Times New Roman" panose="02020603050405020304" pitchFamily="18" charset="0"/>
                            <a:cs typeface="Times New Roman" panose="02020603050405020304" pitchFamily="18" charset="0"/>
                          </a:endParaRPr>
                        </a:p>
                        <a:p>
                          <a14:m>
                            <m:oMath xmlns:m="http://schemas.openxmlformats.org/officeDocument/2006/math">
                              <m:r>
                                <a:rPr lang="en-US" sz="1800" i="1">
                                  <a:solidFill>
                                    <a:schemeClr val="tx1"/>
                                  </a:solidFill>
                                  <a:latin typeface="Cambria Math" panose="02040503050406030204" pitchFamily="18" charset="0"/>
                                </a:rPr>
                                <m:t>𝜎</m:t>
                              </m:r>
                              <m:r>
                                <a:rPr lang="en-US" sz="1800" i="1">
                                  <a:solidFill>
                                    <a:schemeClr val="tx1"/>
                                  </a:solidFill>
                                  <a:latin typeface="Cambria Math" panose="02040503050406030204" pitchFamily="18" charset="0"/>
                                </a:rPr>
                                <m:t> </m:t>
                              </m:r>
                              <m:d>
                                <m:dPr>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𝐵𝐶</m:t>
                                  </m:r>
                                  <m:r>
                                    <a:rPr lang="en-US" sz="1800" i="1">
                                      <a:solidFill>
                                        <a:schemeClr val="tx1"/>
                                      </a:solidFill>
                                      <a:latin typeface="Cambria Math" panose="02040503050406030204" pitchFamily="18" charset="0"/>
                                    </a:rPr>
                                    <m:t> ,</m:t>
                                  </m:r>
                                  <m:r>
                                    <a:rPr lang="en-US" sz="1800" i="1">
                                      <a:solidFill>
                                        <a:schemeClr val="tx1"/>
                                      </a:solidFill>
                                      <a:latin typeface="Cambria Math" panose="02040503050406030204" pitchFamily="18" charset="0"/>
                                    </a:rPr>
                                    <m:t>𝐷𝐸</m:t>
                                  </m:r>
                                </m:e>
                              </m:d>
                              <m:r>
                                <a:rPr lang="en-US" sz="1800">
                                  <a:solidFill>
                                    <a:schemeClr val="tx1"/>
                                  </a:solidFill>
                                  <a:latin typeface="Cambria Math" panose="02040503050406030204" pitchFamily="18" charset="0"/>
                                </a:rPr>
                                <m:t>=</m:t>
                              </m:r>
                              <m:f>
                                <m:fPr>
                                  <m:ctrlPr>
                                    <a:rPr lang="en-US" sz="1800" i="1">
                                      <a:solidFill>
                                        <a:schemeClr val="tx1"/>
                                      </a:solidFill>
                                      <a:latin typeface="Cambria Math" panose="02040503050406030204" pitchFamily="18" charset="0"/>
                                    </a:rPr>
                                  </m:ctrlPr>
                                </m:fPr>
                                <m:num>
                                  <m:r>
                                    <a:rPr lang="en-US" sz="1800" i="1">
                                      <a:solidFill>
                                        <a:schemeClr val="tx1"/>
                                      </a:solidFill>
                                      <a:latin typeface="Cambria Math" panose="02040503050406030204" pitchFamily="18" charset="0"/>
                                    </a:rPr>
                                    <m:t>−</m:t>
                                  </m:r>
                                  <m:r>
                                    <a:rPr lang="en-US" sz="1800">
                                      <a:solidFill>
                                        <a:schemeClr val="tx1"/>
                                      </a:solidFill>
                                      <a:latin typeface="Cambria Math" panose="02040503050406030204" pitchFamily="18" charset="0"/>
                                    </a:rPr>
                                    <m:t>981 </m:t>
                                  </m:r>
                                </m:num>
                                <m:den>
                                  <m:d>
                                    <m:dPr>
                                      <m:ctrlPr>
                                        <a:rPr lang="en-US" sz="1800" i="1">
                                          <a:solidFill>
                                            <a:schemeClr val="tx1"/>
                                          </a:solidFill>
                                          <a:latin typeface="Cambria Math" panose="02040503050406030204" pitchFamily="18" charset="0"/>
                                        </a:rPr>
                                      </m:ctrlPr>
                                    </m:dPr>
                                    <m:e>
                                      <m:r>
                                        <a:rPr lang="en-US" sz="1800">
                                          <a:solidFill>
                                            <a:schemeClr val="tx1"/>
                                          </a:solidFill>
                                          <a:latin typeface="Cambria Math" panose="02040503050406030204" pitchFamily="18" charset="0"/>
                                        </a:rPr>
                                        <m:t>60</m:t>
                                      </m:r>
                                      <m:r>
                                        <a:rPr lang="en-US" sz="1800" i="1">
                                          <a:solidFill>
                                            <a:schemeClr val="tx1"/>
                                          </a:solidFill>
                                          <a:latin typeface="Cambria Math" panose="02040503050406030204" pitchFamily="18" charset="0"/>
                                        </a:rPr>
                                        <m:t>∗</m:t>
                                      </m:r>
                                      <m:r>
                                        <a:rPr lang="en-US" sz="1800">
                                          <a:solidFill>
                                            <a:schemeClr val="tx1"/>
                                          </a:solidFill>
                                          <a:latin typeface="Cambria Math" panose="02040503050406030204" pitchFamily="18" charset="0"/>
                                        </a:rPr>
                                        <m:t>40</m:t>
                                      </m:r>
                                    </m:e>
                                  </m:d>
                                  <m:r>
                                    <a:rPr lang="en-US" sz="1800" i="1">
                                      <a:solidFill>
                                        <a:schemeClr val="tx1"/>
                                      </a:solidFill>
                                      <a:latin typeface="Cambria Math" panose="02040503050406030204" pitchFamily="18" charset="0"/>
                                    </a:rPr>
                                    <m:t>−</m:t>
                                  </m:r>
                                  <m:r>
                                    <a:rPr lang="en-US" sz="1800">
                                      <a:solidFill>
                                        <a:schemeClr val="tx1"/>
                                      </a:solidFill>
                                      <a:latin typeface="Cambria Math" panose="02040503050406030204" pitchFamily="18" charset="0"/>
                                    </a:rPr>
                                    <m:t>(54.2</m:t>
                                  </m:r>
                                  <m:r>
                                    <a:rPr lang="en-US" sz="1800" i="1">
                                      <a:solidFill>
                                        <a:schemeClr val="tx1"/>
                                      </a:solidFill>
                                      <a:latin typeface="Cambria Math" panose="02040503050406030204" pitchFamily="18" charset="0"/>
                                    </a:rPr>
                                    <m:t>∗</m:t>
                                  </m:r>
                                  <m:r>
                                    <a:rPr lang="en-US" sz="1800">
                                      <a:solidFill>
                                        <a:schemeClr val="tx1"/>
                                      </a:solidFill>
                                      <a:latin typeface="Cambria Math" panose="02040503050406030204" pitchFamily="18" charset="0"/>
                                    </a:rPr>
                                    <m:t>34.20)</m:t>
                                  </m:r>
                                </m:den>
                              </m:f>
                              <m:r>
                                <a:rPr lang="en-US" sz="1800" i="1">
                                  <a:solidFill>
                                    <a:schemeClr val="tx1"/>
                                  </a:solidFill>
                                  <a:latin typeface="Cambria Math" panose="02040503050406030204" pitchFamily="18" charset="0"/>
                                </a:rPr>
                                <m:t>=−1.8 </m:t>
                              </m:r>
                              <m:r>
                                <a:rPr lang="en-US" sz="1800" i="1">
                                  <a:solidFill>
                                    <a:schemeClr val="tx1"/>
                                  </a:solidFill>
                                  <a:latin typeface="Cambria Math" panose="02040503050406030204" pitchFamily="18" charset="0"/>
                                </a:rPr>
                                <m:t>𝑀𝑃𝑎</m:t>
                              </m:r>
                            </m:oMath>
                          </a14:m>
                          <a:r>
                            <a:rPr lang="en-US" sz="1800" dirty="0">
                              <a:solidFill>
                                <a:schemeClr val="tx1"/>
                              </a:solidFill>
                              <a:latin typeface="Times New Roman" panose="02020603050405020304" pitchFamily="18" charset="0"/>
                              <a:cs typeface="Times New Roman" panose="02020603050405020304" pitchFamily="18" charset="0"/>
                            </a:rPr>
                            <a:t> (Compression)</a:t>
                          </a:r>
                        </a:p>
                        <a:p>
                          <a:pPr/>
                          <a14:m>
                            <m:oMathPara xmlns:m="http://schemas.openxmlformats.org/officeDocument/2006/math">
                              <m:oMathParaPr>
                                <m:jc m:val="centerGroup"/>
                              </m:oMathParaPr>
                              <m:oMath xmlns:m="http://schemas.openxmlformats.org/officeDocument/2006/math">
                                <m:r>
                                  <a:rPr lang="en-US" sz="1800" i="1">
                                    <a:solidFill>
                                      <a:schemeClr val="tx1"/>
                                    </a:solidFill>
                                    <a:latin typeface="Cambria Math" panose="02040503050406030204" pitchFamily="18" charset="0"/>
                                  </a:rPr>
                                  <m:t>𝜎</m:t>
                                </m:r>
                                <m:r>
                                  <a:rPr lang="en-US" sz="1800" i="1">
                                    <a:solidFill>
                                      <a:schemeClr val="tx1"/>
                                    </a:solidFill>
                                    <a:latin typeface="Cambria Math" panose="02040503050406030204" pitchFamily="18" charset="0"/>
                                  </a:rPr>
                                  <m:t> </m:t>
                                </m:r>
                                <m:d>
                                  <m:dPr>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 </m:t>
                                    </m:r>
                                    <m:r>
                                      <a:rPr lang="en-US" sz="1800" i="1">
                                        <a:solidFill>
                                          <a:schemeClr val="tx1"/>
                                        </a:solidFill>
                                        <a:latin typeface="Cambria Math" panose="02040503050406030204" pitchFamily="18" charset="0"/>
                                      </a:rPr>
                                      <m:t>𝐴𝐵</m:t>
                                    </m:r>
                                  </m:e>
                                </m:d>
                                <m:r>
                                  <a:rPr lang="en-US" sz="1800">
                                    <a:solidFill>
                                      <a:schemeClr val="tx1"/>
                                    </a:solidFill>
                                    <a:latin typeface="Cambria Math" panose="02040503050406030204" pitchFamily="18" charset="0"/>
                                  </a:rPr>
                                  <m:t>=</m:t>
                                </m:r>
                                <m:f>
                                  <m:fPr>
                                    <m:ctrlPr>
                                      <a:rPr lang="en-US" sz="1800" i="1">
                                        <a:solidFill>
                                          <a:schemeClr val="tx1"/>
                                        </a:solidFill>
                                        <a:latin typeface="Cambria Math" panose="02040503050406030204" pitchFamily="18" charset="0"/>
                                      </a:rPr>
                                    </m:ctrlPr>
                                  </m:fPr>
                                  <m:num>
                                    <m:r>
                                      <a:rPr lang="en-US" sz="1800">
                                        <a:solidFill>
                                          <a:schemeClr val="tx1"/>
                                        </a:solidFill>
                                        <a:latin typeface="Cambria Math" panose="02040503050406030204" pitchFamily="18" charset="0"/>
                                      </a:rPr>
                                      <m:t>981</m:t>
                                    </m:r>
                                  </m:num>
                                  <m:den>
                                    <m:f>
                                      <m:fPr>
                                        <m:ctrlPr>
                                          <a:rPr lang="en-US" sz="1800" i="1">
                                            <a:solidFill>
                                              <a:schemeClr val="tx1"/>
                                            </a:solidFill>
                                            <a:latin typeface="Cambria Math" panose="02040503050406030204" pitchFamily="18" charset="0"/>
                                          </a:rPr>
                                        </m:ctrlPr>
                                      </m:fPr>
                                      <m:num>
                                        <m:r>
                                          <m:rPr>
                                            <m:sty m:val="p"/>
                                          </m:rPr>
                                          <a:rPr lang="en-US" sz="1800">
                                            <a:solidFill>
                                              <a:schemeClr val="tx1"/>
                                            </a:solidFill>
                                            <a:latin typeface="Cambria Math" panose="02040503050406030204" pitchFamily="18" charset="0"/>
                                          </a:rPr>
                                          <m:t>π</m:t>
                                        </m:r>
                                      </m:num>
                                      <m:den>
                                        <m:r>
                                          <a:rPr lang="en-US" sz="1800">
                                            <a:solidFill>
                                              <a:schemeClr val="tx1"/>
                                            </a:solidFill>
                                            <a:latin typeface="Cambria Math" panose="02040503050406030204" pitchFamily="18" charset="0"/>
                                          </a:rPr>
                                          <m:t>4</m:t>
                                        </m:r>
                                      </m:den>
                                    </m:f>
                                    <m:r>
                                      <a:rPr lang="en-US" sz="1800" i="1">
                                        <a:solidFill>
                                          <a:schemeClr val="tx1"/>
                                        </a:solidFill>
                                        <a:latin typeface="Cambria Math" panose="02040503050406030204" pitchFamily="18" charset="0"/>
                                      </a:rPr>
                                      <m:t>∗(</m:t>
                                    </m:r>
                                    <m:sSup>
                                      <m:sSupPr>
                                        <m:ctrlPr>
                                          <a:rPr lang="en-US" sz="1800" i="1">
                                            <a:solidFill>
                                              <a:schemeClr val="tx1"/>
                                            </a:solidFill>
                                            <a:latin typeface="Cambria Math" panose="02040503050406030204" pitchFamily="18" charset="0"/>
                                          </a:rPr>
                                        </m:ctrlPr>
                                      </m:sSupPr>
                                      <m:e>
                                        <m:r>
                                          <a:rPr lang="en-US" sz="1800" i="1">
                                            <a:solidFill>
                                              <a:schemeClr val="tx1"/>
                                            </a:solidFill>
                                            <a:latin typeface="Cambria Math" panose="02040503050406030204" pitchFamily="18" charset="0"/>
                                          </a:rPr>
                                          <m:t>50</m:t>
                                        </m:r>
                                      </m:e>
                                      <m:sup>
                                        <m:r>
                                          <a:rPr lang="en-US" sz="1800" i="1">
                                            <a:solidFill>
                                              <a:schemeClr val="tx1"/>
                                            </a:solidFill>
                                            <a:latin typeface="Cambria Math" panose="02040503050406030204" pitchFamily="18" charset="0"/>
                                          </a:rPr>
                                          <m:t>2</m:t>
                                        </m:r>
                                      </m:sup>
                                    </m:sSup>
                                    <m:r>
                                      <a:rPr lang="en-US" sz="1800" i="1">
                                        <a:solidFill>
                                          <a:schemeClr val="tx1"/>
                                        </a:solidFill>
                                        <a:latin typeface="Cambria Math" panose="02040503050406030204" pitchFamily="18" charset="0"/>
                                      </a:rPr>
                                      <m:t>−</m:t>
                                    </m:r>
                                    <m:sSup>
                                      <m:sSupPr>
                                        <m:ctrlPr>
                                          <a:rPr lang="en-US" sz="1800" i="1">
                                            <a:solidFill>
                                              <a:schemeClr val="tx1"/>
                                            </a:solidFill>
                                            <a:latin typeface="Cambria Math" panose="02040503050406030204" pitchFamily="18" charset="0"/>
                                          </a:rPr>
                                        </m:ctrlPr>
                                      </m:sSupPr>
                                      <m:e>
                                        <m:r>
                                          <a:rPr lang="en-US" sz="1800" i="1">
                                            <a:solidFill>
                                              <a:schemeClr val="tx1"/>
                                            </a:solidFill>
                                            <a:latin typeface="Cambria Math" panose="02040503050406030204" pitchFamily="18" charset="0"/>
                                          </a:rPr>
                                          <m:t>40</m:t>
                                        </m:r>
                                      </m:e>
                                      <m:sup>
                                        <m:r>
                                          <a:rPr lang="en-US" sz="1800" i="1">
                                            <a:solidFill>
                                              <a:schemeClr val="tx1"/>
                                            </a:solidFill>
                                            <a:latin typeface="Cambria Math" panose="02040503050406030204" pitchFamily="18" charset="0"/>
                                          </a:rPr>
                                          <m:t>2</m:t>
                                        </m:r>
                                      </m:sup>
                                    </m:sSup>
                                    <m:r>
                                      <a:rPr lang="en-US" sz="1800" i="1">
                                        <a:solidFill>
                                          <a:schemeClr val="tx1"/>
                                        </a:solidFill>
                                        <a:latin typeface="Cambria Math" panose="02040503050406030204" pitchFamily="18" charset="0"/>
                                      </a:rPr>
                                      <m:t>)</m:t>
                                    </m:r>
                                  </m:den>
                                </m:f>
                                <m:r>
                                  <a:rPr lang="en-US" sz="1800" i="1">
                                    <a:solidFill>
                                      <a:schemeClr val="tx1"/>
                                    </a:solidFill>
                                    <a:latin typeface="Cambria Math" panose="02040503050406030204" pitchFamily="18" charset="0"/>
                                  </a:rPr>
                                  <m:t>=1.40</m:t>
                                </m:r>
                                <m:r>
                                  <a:rPr lang="en-US" sz="1800" i="1">
                                    <a:solidFill>
                                      <a:schemeClr val="tx1"/>
                                    </a:solidFill>
                                    <a:latin typeface="Cambria Math" panose="02040503050406030204" pitchFamily="18" charset="0"/>
                                  </a:rPr>
                                  <m:t>𝑀𝑃𝑎</m:t>
                                </m:r>
                              </m:oMath>
                            </m:oMathPara>
                          </a14:m>
                          <a:endParaRPr lang="en-US" sz="1800" dirty="0">
                            <a:solidFill>
                              <a:schemeClr val="tx1"/>
                            </a:solidFill>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1800" i="1">
                                    <a:solidFill>
                                      <a:schemeClr val="tx1"/>
                                    </a:solidFill>
                                    <a:latin typeface="Cambria Math" panose="02040503050406030204" pitchFamily="18" charset="0"/>
                                  </a:rPr>
                                  <m:t>𝜎</m:t>
                                </m:r>
                                <m:r>
                                  <a:rPr lang="en-US" sz="1800" i="1">
                                    <a:solidFill>
                                      <a:schemeClr val="tx1"/>
                                    </a:solidFill>
                                    <a:latin typeface="Cambria Math" panose="02040503050406030204" pitchFamily="18" charset="0"/>
                                  </a:rPr>
                                  <m:t> </m:t>
                                </m:r>
                                <m:d>
                                  <m:dPr>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 </m:t>
                                    </m:r>
                                    <m:r>
                                      <a:rPr lang="en-US" sz="1800" i="1">
                                        <a:solidFill>
                                          <a:schemeClr val="tx1"/>
                                        </a:solidFill>
                                        <a:latin typeface="Cambria Math" panose="02040503050406030204" pitchFamily="18" charset="0"/>
                                      </a:rPr>
                                      <m:t>𝐸𝐹</m:t>
                                    </m:r>
                                  </m:e>
                                </m:d>
                                <m:r>
                                  <a:rPr lang="en-US" sz="1800">
                                    <a:solidFill>
                                      <a:schemeClr val="tx1"/>
                                    </a:solidFill>
                                    <a:latin typeface="Cambria Math" panose="02040503050406030204" pitchFamily="18" charset="0"/>
                                  </a:rPr>
                                  <m:t>=</m:t>
                                </m:r>
                                <m:f>
                                  <m:fPr>
                                    <m:ctrlPr>
                                      <a:rPr lang="en-US" sz="1800" i="1">
                                        <a:solidFill>
                                          <a:schemeClr val="tx1"/>
                                        </a:solidFill>
                                        <a:latin typeface="Cambria Math" panose="02040503050406030204" pitchFamily="18" charset="0"/>
                                      </a:rPr>
                                    </m:ctrlPr>
                                  </m:fPr>
                                  <m:num>
                                    <m:r>
                                      <a:rPr lang="en-US" sz="1800">
                                        <a:solidFill>
                                          <a:schemeClr val="tx1"/>
                                        </a:solidFill>
                                        <a:latin typeface="Cambria Math" panose="02040503050406030204" pitchFamily="18" charset="0"/>
                                      </a:rPr>
                                      <m:t>981</m:t>
                                    </m:r>
                                  </m:num>
                                  <m:den>
                                    <m:f>
                                      <m:fPr>
                                        <m:ctrlPr>
                                          <a:rPr lang="en-US" sz="1800" i="1">
                                            <a:solidFill>
                                              <a:schemeClr val="tx1"/>
                                            </a:solidFill>
                                            <a:latin typeface="Cambria Math" panose="02040503050406030204" pitchFamily="18" charset="0"/>
                                          </a:rPr>
                                        </m:ctrlPr>
                                      </m:fPr>
                                      <m:num>
                                        <m:r>
                                          <m:rPr>
                                            <m:sty m:val="p"/>
                                          </m:rPr>
                                          <a:rPr lang="en-US" sz="1800">
                                            <a:solidFill>
                                              <a:schemeClr val="tx1"/>
                                            </a:solidFill>
                                            <a:latin typeface="Cambria Math" panose="02040503050406030204" pitchFamily="18" charset="0"/>
                                          </a:rPr>
                                          <m:t>π</m:t>
                                        </m:r>
                                      </m:num>
                                      <m:den>
                                        <m:r>
                                          <a:rPr lang="en-US" sz="1800">
                                            <a:solidFill>
                                              <a:schemeClr val="tx1"/>
                                            </a:solidFill>
                                            <a:latin typeface="Cambria Math" panose="02040503050406030204" pitchFamily="18" charset="0"/>
                                          </a:rPr>
                                          <m:t>4</m:t>
                                        </m:r>
                                      </m:den>
                                    </m:f>
                                    <m:r>
                                      <a:rPr lang="en-US" sz="1800" i="1">
                                        <a:solidFill>
                                          <a:schemeClr val="tx1"/>
                                        </a:solidFill>
                                        <a:latin typeface="Cambria Math" panose="02040503050406030204" pitchFamily="18" charset="0"/>
                                      </a:rPr>
                                      <m:t>∗(</m:t>
                                    </m:r>
                                    <m:sSup>
                                      <m:sSupPr>
                                        <m:ctrlPr>
                                          <a:rPr lang="en-US" sz="1800" i="1">
                                            <a:solidFill>
                                              <a:schemeClr val="tx1"/>
                                            </a:solidFill>
                                            <a:latin typeface="Cambria Math" panose="02040503050406030204" pitchFamily="18" charset="0"/>
                                          </a:rPr>
                                        </m:ctrlPr>
                                      </m:sSupPr>
                                      <m:e>
                                        <m:r>
                                          <a:rPr lang="en-US" sz="1800" i="1">
                                            <a:solidFill>
                                              <a:schemeClr val="tx1"/>
                                            </a:solidFill>
                                            <a:latin typeface="Cambria Math" panose="02040503050406030204" pitchFamily="18" charset="0"/>
                                          </a:rPr>
                                          <m:t>30</m:t>
                                        </m:r>
                                      </m:e>
                                      <m:sup>
                                        <m:r>
                                          <a:rPr lang="en-US" sz="1800" i="1">
                                            <a:solidFill>
                                              <a:schemeClr val="tx1"/>
                                            </a:solidFill>
                                            <a:latin typeface="Cambria Math" panose="02040503050406030204" pitchFamily="18" charset="0"/>
                                          </a:rPr>
                                          <m:t>2</m:t>
                                        </m:r>
                                      </m:sup>
                                    </m:sSup>
                                    <m:r>
                                      <a:rPr lang="en-US" sz="1800" i="1">
                                        <a:solidFill>
                                          <a:schemeClr val="tx1"/>
                                        </a:solidFill>
                                        <a:latin typeface="Cambria Math" panose="02040503050406030204" pitchFamily="18" charset="0"/>
                                      </a:rPr>
                                      <m:t>)</m:t>
                                    </m:r>
                                  </m:den>
                                </m:f>
                                <m:r>
                                  <a:rPr lang="en-US" sz="1800" i="1">
                                    <a:solidFill>
                                      <a:schemeClr val="tx1"/>
                                    </a:solidFill>
                                    <a:latin typeface="Cambria Math" panose="02040503050406030204" pitchFamily="18" charset="0"/>
                                  </a:rPr>
                                  <m:t>=1.40 </m:t>
                                </m:r>
                                <m:r>
                                  <a:rPr lang="en-US" sz="1800" i="1">
                                    <a:solidFill>
                                      <a:schemeClr val="tx1"/>
                                    </a:solidFill>
                                    <a:latin typeface="Cambria Math" panose="02040503050406030204" pitchFamily="18" charset="0"/>
                                  </a:rPr>
                                  <m:t>𝑀𝑃𝑎</m:t>
                                </m:r>
                              </m:oMath>
                            </m:oMathPara>
                          </a14:m>
                          <a:endParaRPr lang="en-US" sz="1800" dirty="0" smtClean="0">
                            <a:solidFill>
                              <a:schemeClr val="tx1"/>
                            </a:solidFill>
                            <a:latin typeface="Times New Roman" panose="02020603050405020304" pitchFamily="18" charset="0"/>
                            <a:cs typeface="Times New Roman" panose="02020603050405020304" pitchFamily="18" charset="0"/>
                          </a:endParaRPr>
                        </a:p>
                        <a:p>
                          <a:pPr lvl="0"/>
                          <a:r>
                            <a:rPr lang="en-GB" sz="1800" dirty="0">
                              <a:solidFill>
                                <a:schemeClr val="tx1"/>
                              </a:solidFill>
                              <a:latin typeface="Times New Roman" panose="02020603050405020304" pitchFamily="18" charset="0"/>
                              <a:cs typeface="Times New Roman" panose="02020603050405020304" pitchFamily="18" charset="0"/>
                            </a:rPr>
                            <a:t>Mean shearing stress calculation:</a:t>
                          </a:r>
                          <a:endParaRPr lang="en-US" sz="1800" dirty="0">
                            <a:solidFill>
                              <a:schemeClr val="tx1"/>
                            </a:solidFill>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1800" i="1">
                                    <a:solidFill>
                                      <a:schemeClr val="tx1"/>
                                    </a:solidFill>
                                    <a:latin typeface="Cambria Math" panose="02040503050406030204" pitchFamily="18" charset="0"/>
                                  </a:rPr>
                                  <m:t>𝜏</m:t>
                                </m:r>
                                <m:r>
                                  <a:rPr lang="en-US" sz="1800">
                                    <a:solidFill>
                                      <a:schemeClr val="tx1"/>
                                    </a:solidFill>
                                    <a:latin typeface="Cambria Math" panose="02040503050406030204" pitchFamily="18" charset="0"/>
                                  </a:rPr>
                                  <m:t>=</m:t>
                                </m:r>
                                <m:f>
                                  <m:fPr>
                                    <m:ctrlPr>
                                      <a:rPr lang="en-US" sz="1800" i="1">
                                        <a:solidFill>
                                          <a:schemeClr val="tx1"/>
                                        </a:solidFill>
                                        <a:latin typeface="Cambria Math" panose="02040503050406030204" pitchFamily="18" charset="0"/>
                                      </a:rPr>
                                    </m:ctrlPr>
                                  </m:fPr>
                                  <m:num>
                                    <m:r>
                                      <m:rPr>
                                        <m:sty m:val="p"/>
                                      </m:rPr>
                                      <a:rPr lang="en-US" sz="1800">
                                        <a:solidFill>
                                          <a:schemeClr val="tx1"/>
                                        </a:solidFill>
                                        <a:latin typeface="Cambria Math" panose="02040503050406030204" pitchFamily="18" charset="0"/>
                                      </a:rPr>
                                      <m:t>P</m:t>
                                    </m:r>
                                  </m:num>
                                  <m:den>
                                    <m:r>
                                      <a:rPr lang="en-US" sz="1800" i="1">
                                        <a:solidFill>
                                          <a:schemeClr val="tx1"/>
                                        </a:solidFill>
                                        <a:latin typeface="Cambria Math" panose="02040503050406030204" pitchFamily="18" charset="0"/>
                                      </a:rPr>
                                      <m:t>𝑛</m:t>
                                    </m:r>
                                    <m:r>
                                      <a:rPr lang="en-US" sz="1800" i="1">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𝐴</m:t>
                                    </m:r>
                                  </m:den>
                                </m:f>
                              </m:oMath>
                            </m:oMathPara>
                          </a14:m>
                          <a:endParaRPr lang="en-US" sz="1800" dirty="0">
                            <a:solidFill>
                              <a:schemeClr val="tx1"/>
                            </a:solidFill>
                            <a:latin typeface="Times New Roman" panose="02020603050405020304" pitchFamily="18" charset="0"/>
                            <a:cs typeface="Times New Roman" panose="02020603050405020304" pitchFamily="18" charset="0"/>
                          </a:endParaRPr>
                        </a:p>
                        <a:p>
                          <a:r>
                            <a:rPr lang="en-GB" sz="1800" dirty="0">
                              <a:solidFill>
                                <a:schemeClr val="tx1"/>
                              </a:solidFill>
                              <a:latin typeface="Times New Roman" panose="02020603050405020304" pitchFamily="18" charset="0"/>
                              <a:cs typeface="Times New Roman" panose="02020603050405020304" pitchFamily="18" charset="0"/>
                            </a:rPr>
                            <a:t>Single shear stress, therefore,</a:t>
                          </a:r>
                          <a:endParaRPr lang="en-US" sz="1800" dirty="0">
                            <a:solidFill>
                              <a:schemeClr val="tx1"/>
                            </a:solidFill>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1800" i="1">
                                    <a:solidFill>
                                      <a:schemeClr val="tx1"/>
                                    </a:solidFill>
                                    <a:latin typeface="Cambria Math" panose="02040503050406030204" pitchFamily="18" charset="0"/>
                                  </a:rPr>
                                  <m:t>𝜏</m:t>
                                </m:r>
                                <m:r>
                                  <a:rPr lang="en-US" sz="1800">
                                    <a:solidFill>
                                      <a:schemeClr val="tx1"/>
                                    </a:solidFill>
                                    <a:latin typeface="Cambria Math" panose="02040503050406030204" pitchFamily="18" charset="0"/>
                                  </a:rPr>
                                  <m:t>=</m:t>
                                </m:r>
                                <m:f>
                                  <m:fPr>
                                    <m:ctrlPr>
                                      <a:rPr lang="en-US" sz="1800" i="1">
                                        <a:solidFill>
                                          <a:schemeClr val="tx1"/>
                                        </a:solidFill>
                                        <a:latin typeface="Cambria Math" panose="02040503050406030204" pitchFamily="18" charset="0"/>
                                      </a:rPr>
                                    </m:ctrlPr>
                                  </m:fPr>
                                  <m:num>
                                    <m:r>
                                      <a:rPr lang="en-US" sz="1800">
                                        <a:solidFill>
                                          <a:schemeClr val="tx1"/>
                                        </a:solidFill>
                                        <a:latin typeface="Cambria Math" panose="02040503050406030204" pitchFamily="18" charset="0"/>
                                      </a:rPr>
                                      <m:t>981</m:t>
                                    </m:r>
                                  </m:num>
                                  <m:den>
                                    <m:r>
                                      <a:rPr lang="en-US" sz="1800" i="1">
                                        <a:solidFill>
                                          <a:schemeClr val="tx1"/>
                                        </a:solidFill>
                                        <a:latin typeface="Cambria Math" panose="02040503050406030204" pitchFamily="18" charset="0"/>
                                      </a:rPr>
                                      <m:t>1∗</m:t>
                                    </m:r>
                                    <m:f>
                                      <m:fPr>
                                        <m:ctrlPr>
                                          <a:rPr lang="en-US" sz="1800" i="1">
                                            <a:solidFill>
                                              <a:schemeClr val="tx1"/>
                                            </a:solidFill>
                                            <a:latin typeface="Cambria Math" panose="02040503050406030204" pitchFamily="18" charset="0"/>
                                          </a:rPr>
                                        </m:ctrlPr>
                                      </m:fPr>
                                      <m:num>
                                        <m:r>
                                          <m:rPr>
                                            <m:sty m:val="p"/>
                                          </m:rPr>
                                          <a:rPr lang="en-US" sz="1800">
                                            <a:solidFill>
                                              <a:schemeClr val="tx1"/>
                                            </a:solidFill>
                                            <a:latin typeface="Cambria Math" panose="02040503050406030204" pitchFamily="18" charset="0"/>
                                          </a:rPr>
                                          <m:t>π</m:t>
                                        </m:r>
                                      </m:num>
                                      <m:den>
                                        <m:r>
                                          <a:rPr lang="en-US" sz="1800">
                                            <a:solidFill>
                                              <a:schemeClr val="tx1"/>
                                            </a:solidFill>
                                            <a:latin typeface="Cambria Math" panose="02040503050406030204" pitchFamily="18" charset="0"/>
                                          </a:rPr>
                                          <m:t>4</m:t>
                                        </m:r>
                                      </m:den>
                                    </m:f>
                                    <m:r>
                                      <a:rPr lang="en-US" sz="1800" i="1">
                                        <a:solidFill>
                                          <a:schemeClr val="tx1"/>
                                        </a:solidFill>
                                        <a:latin typeface="Cambria Math" panose="02040503050406030204" pitchFamily="18" charset="0"/>
                                      </a:rPr>
                                      <m:t>∗(</m:t>
                                    </m:r>
                                    <m:sSup>
                                      <m:sSupPr>
                                        <m:ctrlPr>
                                          <a:rPr lang="en-US" sz="1800" i="1">
                                            <a:solidFill>
                                              <a:schemeClr val="tx1"/>
                                            </a:solidFill>
                                            <a:latin typeface="Cambria Math" panose="02040503050406030204" pitchFamily="18" charset="0"/>
                                          </a:rPr>
                                        </m:ctrlPr>
                                      </m:sSupPr>
                                      <m:e>
                                        <m:r>
                                          <a:rPr lang="en-US" sz="1800" i="1">
                                            <a:solidFill>
                                              <a:schemeClr val="tx1"/>
                                            </a:solidFill>
                                            <a:latin typeface="Cambria Math" panose="02040503050406030204" pitchFamily="18" charset="0"/>
                                          </a:rPr>
                                          <m:t>12</m:t>
                                        </m:r>
                                      </m:e>
                                      <m:sup>
                                        <m:r>
                                          <a:rPr lang="en-US" sz="1800" i="1">
                                            <a:solidFill>
                                              <a:schemeClr val="tx1"/>
                                            </a:solidFill>
                                            <a:latin typeface="Cambria Math" panose="02040503050406030204" pitchFamily="18" charset="0"/>
                                          </a:rPr>
                                          <m:t>2</m:t>
                                        </m:r>
                                      </m:sup>
                                    </m:sSup>
                                    <m:r>
                                      <a:rPr lang="en-US" sz="1800" i="1">
                                        <a:solidFill>
                                          <a:schemeClr val="tx1"/>
                                        </a:solidFill>
                                        <a:latin typeface="Cambria Math" panose="02040503050406030204" pitchFamily="18" charset="0"/>
                                      </a:rPr>
                                      <m:t>)</m:t>
                                    </m:r>
                                  </m:den>
                                </m:f>
                                <m:r>
                                  <a:rPr lang="en-US" sz="1800" i="1">
                                    <a:solidFill>
                                      <a:schemeClr val="tx1"/>
                                    </a:solidFill>
                                    <a:latin typeface="Cambria Math" panose="02040503050406030204" pitchFamily="18" charset="0"/>
                                  </a:rPr>
                                  <m:t>=8.71 </m:t>
                                </m:r>
                                <m:r>
                                  <a:rPr lang="en-US" sz="1800" i="1">
                                    <a:solidFill>
                                      <a:schemeClr val="tx1"/>
                                    </a:solidFill>
                                    <a:latin typeface="Cambria Math" panose="02040503050406030204" pitchFamily="18" charset="0"/>
                                  </a:rPr>
                                  <m:t>𝑀𝑃𝑎</m:t>
                                </m:r>
                              </m:oMath>
                            </m:oMathPara>
                          </a14:m>
                          <a:endParaRPr lang="en-US" sz="1800" dirty="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endParaRPr>
                        </a:p>
                      </a:txBody>
                      <a:tcPr/>
                    </a:tc>
                    <a:tc>
                      <a:txBody>
                        <a:bodyPr/>
                        <a:lstStyle/>
                        <a:p>
                          <a:pPr marL="342900" lvl="0" indent="-342900">
                            <a:buFont typeface="Wingdings" panose="05000000000000000000" pitchFamily="2" charset="2"/>
                            <a:buChar char="Ø"/>
                          </a:pPr>
                          <a:r>
                            <a:rPr lang="en-US" dirty="0" smtClean="0">
                              <a:solidFill>
                                <a:schemeClr val="tx1"/>
                              </a:solidFill>
                              <a:latin typeface="Times New Roman" panose="02020603050405020304" pitchFamily="18" charset="0"/>
                              <a:cs typeface="Times New Roman" panose="02020603050405020304" pitchFamily="18" charset="0"/>
                            </a:rPr>
                            <a:t>Maximum shearing stress as a result of torsional loading:</a:t>
                          </a:r>
                        </a:p>
                        <a:p>
                          <a:pPr/>
                          <a14:m>
                            <m:oMathPara xmlns:m="http://schemas.openxmlformats.org/officeDocument/2006/math">
                              <m:oMathParaPr>
                                <m:jc m:val="centerGroup"/>
                              </m:oMathParaPr>
                              <m:oMath xmlns:m="http://schemas.openxmlformats.org/officeDocument/2006/math">
                                <m:r>
                                  <a:rPr lang="en-US" i="1">
                                    <a:solidFill>
                                      <a:schemeClr val="tx1"/>
                                    </a:solidFill>
                                    <a:latin typeface="Cambria Math" panose="02040503050406030204" pitchFamily="18" charset="0"/>
                                  </a:rPr>
                                  <m:t>𝜏</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h𝑜𝑙𝑙𝑜𝑤</m:t>
                                </m:r>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𝐶𝐷</m:t>
                                </m:r>
                                <m:r>
                                  <a:rPr lang="en-US" i="1">
                                    <a:solidFill>
                                      <a:schemeClr val="tx1"/>
                                    </a:solidFill>
                                    <a:latin typeface="Cambria Math" panose="02040503050406030204" pitchFamily="18" charset="0"/>
                                  </a:rPr>
                                  <m:t>)</m:t>
                                </m:r>
                                <m:r>
                                  <a:rPr lang="en-US">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r>
                                      <m:rPr>
                                        <m:sty m:val="p"/>
                                      </m:rPr>
                                      <a:rPr lang="en-US">
                                        <a:solidFill>
                                          <a:schemeClr val="tx1"/>
                                        </a:solidFill>
                                        <a:latin typeface="Cambria Math" panose="02040503050406030204" pitchFamily="18" charset="0"/>
                                      </a:rPr>
                                      <m:t>T</m:t>
                                    </m:r>
                                    <m:r>
                                      <a:rPr lang="en-US" i="1">
                                        <a:solidFill>
                                          <a:schemeClr val="tx1"/>
                                        </a:solidFill>
                                        <a:latin typeface="Cambria Math" panose="02040503050406030204" pitchFamily="18" charset="0"/>
                                      </a:rPr>
                                      <m:t>∗</m:t>
                                    </m:r>
                                    <m:r>
                                      <m:rPr>
                                        <m:sty m:val="p"/>
                                      </m:rPr>
                                      <a:rPr lang="en-US">
                                        <a:solidFill>
                                          <a:schemeClr val="tx1"/>
                                        </a:solidFill>
                                        <a:latin typeface="Cambria Math" panose="02040503050406030204" pitchFamily="18" charset="0"/>
                                      </a:rPr>
                                      <m:t>Co</m:t>
                                    </m:r>
                                  </m:num>
                                  <m:den>
                                    <m:r>
                                      <a:rPr lang="en-US" i="1">
                                        <a:solidFill>
                                          <a:schemeClr val="tx1"/>
                                        </a:solidFill>
                                        <a:latin typeface="Cambria Math" panose="02040503050406030204" pitchFamily="18" charset="0"/>
                                      </a:rPr>
                                      <m:t>𝐽</m:t>
                                    </m:r>
                                  </m:den>
                                </m:f>
                              </m:oMath>
                            </m:oMathPara>
                          </a14:m>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To some information that is missing needs to be calculated first:</a:t>
                          </a:r>
                        </a:p>
                        <a:p>
                          <a:pPr lvl="0"/>
                          <a:r>
                            <a:rPr lang="en-US" dirty="0">
                              <a:solidFill>
                                <a:schemeClr val="tx1"/>
                              </a:solidFill>
                              <a:latin typeface="Times New Roman" panose="02020603050405020304" pitchFamily="18" charset="0"/>
                              <a:cs typeface="Times New Roman" panose="02020603050405020304" pitchFamily="18" charset="0"/>
                            </a:rPr>
                            <a:t>T= </a:t>
                          </a:r>
                          <a14:m>
                            <m:oMath xmlns:m="http://schemas.openxmlformats.org/officeDocument/2006/math">
                              <m:r>
                                <a:rPr lang="en-US" i="1">
                                  <a:solidFill>
                                    <a:schemeClr val="tx1"/>
                                  </a:solidFill>
                                  <a:latin typeface="Cambria Math" panose="02040503050406030204" pitchFamily="18" charset="0"/>
                                </a:rPr>
                                <m:t>𝐹</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𝑑</m:t>
                              </m:r>
                            </m:oMath>
                          </a14:m>
                          <a:r>
                            <a:rPr lang="en-US" dirty="0">
                              <a:solidFill>
                                <a:schemeClr val="tx1"/>
                              </a:solidFill>
                              <a:latin typeface="Times New Roman" panose="02020603050405020304" pitchFamily="18" charset="0"/>
                              <a:cs typeface="Times New Roman" panose="02020603050405020304" pitchFamily="18" charset="0"/>
                            </a:rPr>
                            <a:t> = 981 </a:t>
                          </a:r>
                          <a14:m>
                            <m:oMath xmlns:m="http://schemas.openxmlformats.org/officeDocument/2006/math">
                              <m:r>
                                <a:rPr lang="en-US" i="1">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500</m:t>
                                  </m:r>
                                </m:num>
                                <m:den>
                                  <m:r>
                                    <a:rPr lang="en-US" i="1">
                                      <a:solidFill>
                                        <a:schemeClr val="tx1"/>
                                      </a:solidFill>
                                      <a:latin typeface="Cambria Math" panose="02040503050406030204" pitchFamily="18" charset="0"/>
                                    </a:rPr>
                                    <m:t>2</m:t>
                                  </m:r>
                                </m:den>
                              </m:f>
                            </m:oMath>
                          </a14:m>
                          <a:r>
                            <a:rPr lang="en-US" dirty="0">
                              <a:solidFill>
                                <a:schemeClr val="tx1"/>
                              </a:solidFill>
                              <a:latin typeface="Times New Roman" panose="02020603050405020304" pitchFamily="18" charset="0"/>
                              <a:cs typeface="Times New Roman" panose="02020603050405020304" pitchFamily="18" charset="0"/>
                            </a:rPr>
                            <a:t> = 245.26 </a:t>
                          </a:r>
                          <a14:m>
                            <m:oMath xmlns:m="http://schemas.openxmlformats.org/officeDocument/2006/math">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10</m:t>
                                  </m:r>
                                </m:e>
                                <m:sup>
                                  <m:r>
                                    <a:rPr lang="en-US" i="1">
                                      <a:solidFill>
                                        <a:schemeClr val="tx1"/>
                                      </a:solidFill>
                                      <a:latin typeface="Cambria Math" panose="02040503050406030204" pitchFamily="18" charset="0"/>
                                    </a:rPr>
                                    <m:t>3</m:t>
                                  </m:r>
                                </m:sup>
                              </m:sSup>
                            </m:oMath>
                          </a14:m>
                          <a:r>
                            <a:rPr lang="en-US" dirty="0">
                              <a:solidFill>
                                <a:schemeClr val="tx1"/>
                              </a:solidFill>
                              <a:latin typeface="Times New Roman" panose="02020603050405020304" pitchFamily="18" charset="0"/>
                              <a:cs typeface="Times New Roman" panose="02020603050405020304" pitchFamily="18" charset="0"/>
                            </a:rPr>
                            <a:t> N.mm</a:t>
                          </a:r>
                        </a:p>
                        <a:p>
                          <a:pPr lvl="0"/>
                          <a:r>
                            <a:rPr lang="en-US" dirty="0">
                              <a:solidFill>
                                <a:schemeClr val="tx1"/>
                              </a:solidFill>
                              <a:latin typeface="Times New Roman" panose="02020603050405020304" pitchFamily="18" charset="0"/>
                              <a:cs typeface="Times New Roman" panose="02020603050405020304" pitchFamily="18" charset="0"/>
                            </a:rPr>
                            <a:t>Co = </a:t>
                          </a:r>
                          <a14:m>
                            <m:oMath xmlns:m="http://schemas.openxmlformats.org/officeDocument/2006/math">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𝑑𝑜</m:t>
                                  </m:r>
                                </m:num>
                                <m:den>
                                  <m:r>
                                    <a:rPr lang="en-US" i="1">
                                      <a:solidFill>
                                        <a:schemeClr val="tx1"/>
                                      </a:solidFill>
                                      <a:latin typeface="Cambria Math" panose="02040503050406030204" pitchFamily="18" charset="0"/>
                                    </a:rPr>
                                    <m:t>2</m:t>
                                  </m:r>
                                </m:den>
                              </m:f>
                            </m:oMath>
                          </a14:m>
                          <a:r>
                            <a:rPr lang="en-US" dirty="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50</m:t>
                                  </m:r>
                                </m:num>
                                <m:den>
                                  <m:r>
                                    <a:rPr lang="en-US" i="1">
                                      <a:solidFill>
                                        <a:schemeClr val="tx1"/>
                                      </a:solidFill>
                                      <a:latin typeface="Cambria Math" panose="02040503050406030204" pitchFamily="18" charset="0"/>
                                    </a:rPr>
                                    <m:t>2</m:t>
                                  </m:r>
                                </m:den>
                              </m:f>
                            </m:oMath>
                          </a14:m>
                          <a:r>
                            <a:rPr lang="en-US" dirty="0">
                              <a:solidFill>
                                <a:schemeClr val="tx1"/>
                              </a:solidFill>
                              <a:latin typeface="Times New Roman" panose="02020603050405020304" pitchFamily="18" charset="0"/>
                              <a:cs typeface="Times New Roman" panose="02020603050405020304" pitchFamily="18" charset="0"/>
                            </a:rPr>
                            <a:t> = 25.0 mm</a:t>
                          </a:r>
                        </a:p>
                        <a:p>
                          <a:pPr lvl="0"/>
                          <a:r>
                            <a:rPr lang="en-US" dirty="0">
                              <a:solidFill>
                                <a:schemeClr val="tx1"/>
                              </a:solidFill>
                              <a:latin typeface="Times New Roman" panose="02020603050405020304" pitchFamily="18" charset="0"/>
                              <a:cs typeface="Times New Roman" panose="02020603050405020304" pitchFamily="18" charset="0"/>
                            </a:rPr>
                            <a:t>Ci=</a:t>
                          </a:r>
                          <a14:m>
                            <m:oMath xmlns:m="http://schemas.openxmlformats.org/officeDocument/2006/math">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𝑑𝑖</m:t>
                                  </m:r>
                                </m:num>
                                <m:den>
                                  <m:r>
                                    <a:rPr lang="en-US" i="1">
                                      <a:solidFill>
                                        <a:schemeClr val="tx1"/>
                                      </a:solidFill>
                                      <a:latin typeface="Cambria Math" panose="02040503050406030204" pitchFamily="18" charset="0"/>
                                    </a:rPr>
                                    <m:t>2</m:t>
                                  </m:r>
                                </m:den>
                              </m:f>
                            </m:oMath>
                          </a14:m>
                          <a:r>
                            <a:rPr lang="en-US" dirty="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40</m:t>
                                  </m:r>
                                </m:num>
                                <m:den>
                                  <m:r>
                                    <a:rPr lang="en-US" i="1">
                                      <a:solidFill>
                                        <a:schemeClr val="tx1"/>
                                      </a:solidFill>
                                      <a:latin typeface="Cambria Math" panose="02040503050406030204" pitchFamily="18" charset="0"/>
                                    </a:rPr>
                                    <m:t>2</m:t>
                                  </m:r>
                                </m:den>
                              </m:f>
                            </m:oMath>
                          </a14:m>
                          <a:r>
                            <a:rPr lang="en-US" dirty="0">
                              <a:solidFill>
                                <a:schemeClr val="tx1"/>
                              </a:solidFill>
                              <a:latin typeface="Times New Roman" panose="02020603050405020304" pitchFamily="18" charset="0"/>
                              <a:cs typeface="Times New Roman" panose="02020603050405020304" pitchFamily="18" charset="0"/>
                            </a:rPr>
                            <a:t> = 20.0 mm </a:t>
                          </a:r>
                        </a:p>
                        <a:p>
                          <a:pPr lvl="0"/>
                          <a:r>
                            <a:rPr lang="en-US" dirty="0">
                              <a:solidFill>
                                <a:schemeClr val="tx1"/>
                              </a:solidFill>
                              <a:latin typeface="Times New Roman" panose="02020603050405020304" pitchFamily="18" charset="0"/>
                              <a:cs typeface="Times New Roman" panose="02020603050405020304" pitchFamily="18" charset="0"/>
                            </a:rPr>
                            <a:t>J= </a:t>
                          </a:r>
                          <a14:m>
                            <m:oMath xmlns:m="http://schemas.openxmlformats.org/officeDocument/2006/math">
                              <m:f>
                                <m:fPr>
                                  <m:ctrlPr>
                                    <a:rPr lang="en-US" i="1">
                                      <a:solidFill>
                                        <a:schemeClr val="tx1"/>
                                      </a:solidFill>
                                      <a:latin typeface="Cambria Math" panose="02040503050406030204" pitchFamily="18" charset="0"/>
                                    </a:rPr>
                                  </m:ctrlPr>
                                </m:fPr>
                                <m:num>
                                  <m:r>
                                    <m:rPr>
                                      <m:sty m:val="p"/>
                                    </m:rPr>
                                    <a:rPr lang="en-US">
                                      <a:solidFill>
                                        <a:schemeClr val="tx1"/>
                                      </a:solidFill>
                                      <a:latin typeface="Cambria Math" panose="02040503050406030204" pitchFamily="18" charset="0"/>
                                    </a:rPr>
                                    <m:t>π</m:t>
                                  </m:r>
                                </m:num>
                                <m:den>
                                  <m:r>
                                    <a:rPr lang="en-US">
                                      <a:solidFill>
                                        <a:schemeClr val="tx1"/>
                                      </a:solidFill>
                                      <a:latin typeface="Cambria Math" panose="02040503050406030204" pitchFamily="18" charset="0"/>
                                    </a:rPr>
                                    <m:t>2</m:t>
                                  </m:r>
                                </m:den>
                              </m:f>
                              <m:r>
                                <a:rPr lang="en-US" i="1">
                                  <a:solidFill>
                                    <a:schemeClr val="tx1"/>
                                  </a:solidFill>
                                  <a:latin typeface="Cambria Math" panose="02040503050406030204" pitchFamily="18" charset="0"/>
                                </a:rPr>
                                <m:t>∗</m:t>
                              </m:r>
                              <m:d>
                                <m:dPr>
                                  <m:ctrlPr>
                                    <a:rPr lang="en-US" i="1">
                                      <a:solidFill>
                                        <a:schemeClr val="tx1"/>
                                      </a:solidFill>
                                      <a:latin typeface="Cambria Math" panose="02040503050406030204" pitchFamily="18" charset="0"/>
                                    </a:rPr>
                                  </m:ctrlPr>
                                </m:dPr>
                                <m:e>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𝐶𝑜</m:t>
                                      </m:r>
                                    </m:e>
                                    <m:sup>
                                      <m:r>
                                        <a:rPr lang="en-US" i="1">
                                          <a:solidFill>
                                            <a:schemeClr val="tx1"/>
                                          </a:solidFill>
                                          <a:latin typeface="Cambria Math" panose="02040503050406030204" pitchFamily="18" charset="0"/>
                                        </a:rPr>
                                        <m:t>4</m:t>
                                      </m:r>
                                    </m:sup>
                                  </m:sSup>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𝐶𝑖</m:t>
                                      </m:r>
                                    </m:e>
                                    <m:sup>
                                      <m:r>
                                        <a:rPr lang="en-US" i="1">
                                          <a:solidFill>
                                            <a:schemeClr val="tx1"/>
                                          </a:solidFill>
                                          <a:latin typeface="Cambria Math" panose="02040503050406030204" pitchFamily="18" charset="0"/>
                                        </a:rPr>
                                        <m:t>4</m:t>
                                      </m:r>
                                    </m:sup>
                                  </m:sSup>
                                  <m:r>
                                    <a:rPr lang="en-US" i="1">
                                      <a:solidFill>
                                        <a:schemeClr val="tx1"/>
                                      </a:solidFill>
                                      <a:latin typeface="Cambria Math" panose="02040503050406030204" pitchFamily="18" charset="0"/>
                                    </a:rPr>
                                    <m:t> </m:t>
                                  </m:r>
                                </m:e>
                              </m:d>
                              <m:r>
                                <a:rPr lang="en-US" i="1">
                                  <a:solidFill>
                                    <a:schemeClr val="tx1"/>
                                  </a:solidFill>
                                  <a:latin typeface="Cambria Math" panose="02040503050406030204" pitchFamily="18" charset="0"/>
                                </a:rPr>
                                <m:t> </m:t>
                              </m:r>
                            </m:oMath>
                          </a14:m>
                          <a:r>
                            <a:rPr lang="en-US"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i="1">
                                      <a:solidFill>
                                        <a:schemeClr val="tx1"/>
                                      </a:solidFill>
                                      <a:latin typeface="Cambria Math" panose="02040503050406030204" pitchFamily="18" charset="0"/>
                                    </a:rPr>
                                  </m:ctrlPr>
                                </m:fPr>
                                <m:num>
                                  <m:r>
                                    <m:rPr>
                                      <m:sty m:val="p"/>
                                    </m:rPr>
                                    <a:rPr lang="en-US">
                                      <a:solidFill>
                                        <a:schemeClr val="tx1"/>
                                      </a:solidFill>
                                      <a:latin typeface="Cambria Math" panose="02040503050406030204" pitchFamily="18" charset="0"/>
                                    </a:rPr>
                                    <m:t>π</m:t>
                                  </m:r>
                                </m:num>
                                <m:den>
                                  <m:r>
                                    <a:rPr lang="en-US">
                                      <a:solidFill>
                                        <a:schemeClr val="tx1"/>
                                      </a:solidFill>
                                      <a:latin typeface="Cambria Math" panose="02040503050406030204" pitchFamily="18" charset="0"/>
                                    </a:rPr>
                                    <m:t>2</m:t>
                                  </m:r>
                                </m:den>
                              </m:f>
                              <m:r>
                                <a:rPr lang="en-US" i="1">
                                  <a:solidFill>
                                    <a:schemeClr val="tx1"/>
                                  </a:solidFill>
                                  <a:latin typeface="Cambria Math" panose="02040503050406030204" pitchFamily="18" charset="0"/>
                                </a:rPr>
                                <m:t>∗</m:t>
                              </m:r>
                              <m:d>
                                <m:dPr>
                                  <m:ctrlPr>
                                    <a:rPr lang="en-US" i="1">
                                      <a:solidFill>
                                        <a:schemeClr val="tx1"/>
                                      </a:solidFill>
                                      <a:latin typeface="Cambria Math" panose="02040503050406030204" pitchFamily="18" charset="0"/>
                                    </a:rPr>
                                  </m:ctrlPr>
                                </m:dPr>
                                <m:e>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25</m:t>
                                      </m:r>
                                    </m:e>
                                    <m:sup>
                                      <m:r>
                                        <a:rPr lang="en-US" i="1">
                                          <a:solidFill>
                                            <a:schemeClr val="tx1"/>
                                          </a:solidFill>
                                          <a:latin typeface="Cambria Math" panose="02040503050406030204" pitchFamily="18" charset="0"/>
                                        </a:rPr>
                                        <m:t>4</m:t>
                                      </m:r>
                                    </m:sup>
                                  </m:sSup>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20</m:t>
                                      </m:r>
                                    </m:e>
                                    <m:sup>
                                      <m:r>
                                        <a:rPr lang="en-US" i="1">
                                          <a:solidFill>
                                            <a:schemeClr val="tx1"/>
                                          </a:solidFill>
                                          <a:latin typeface="Cambria Math" panose="02040503050406030204" pitchFamily="18" charset="0"/>
                                        </a:rPr>
                                        <m:t>4</m:t>
                                      </m:r>
                                    </m:sup>
                                  </m:sSup>
                                  <m:r>
                                    <a:rPr lang="en-US" i="1">
                                      <a:solidFill>
                                        <a:schemeClr val="tx1"/>
                                      </a:solidFill>
                                      <a:latin typeface="Cambria Math" panose="02040503050406030204" pitchFamily="18" charset="0"/>
                                    </a:rPr>
                                    <m:t> </m:t>
                                  </m:r>
                                </m:e>
                              </m:d>
                              <m:r>
                                <a:rPr lang="en-US" i="1">
                                  <a:solidFill>
                                    <a:schemeClr val="tx1"/>
                                  </a:solidFill>
                                  <a:latin typeface="Cambria Math" panose="02040503050406030204" pitchFamily="18" charset="0"/>
                                </a:rPr>
                                <m:t> </m:t>
                              </m:r>
                            </m:oMath>
                          </a14:m>
                          <a:r>
                            <a:rPr lang="en-US" dirty="0">
                              <a:solidFill>
                                <a:schemeClr val="tx1"/>
                              </a:solidFill>
                              <a:latin typeface="Times New Roman" panose="02020603050405020304" pitchFamily="18" charset="0"/>
                              <a:cs typeface="Times New Roman" panose="02020603050405020304" pitchFamily="18" charset="0"/>
                            </a:rPr>
                            <a:t>= 362.4 </a:t>
                          </a:r>
                          <a14:m>
                            <m:oMath xmlns:m="http://schemas.openxmlformats.org/officeDocument/2006/math">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10</m:t>
                                  </m:r>
                                </m:e>
                                <m:sup>
                                  <m:r>
                                    <a:rPr lang="en-US" i="1">
                                      <a:solidFill>
                                        <a:schemeClr val="tx1"/>
                                      </a:solidFill>
                                      <a:latin typeface="Cambria Math" panose="02040503050406030204" pitchFamily="18" charset="0"/>
                                    </a:rPr>
                                    <m:t>3</m:t>
                                  </m:r>
                                </m:sup>
                              </m:sSup>
                            </m:oMath>
                          </a14:m>
                          <a:r>
                            <a:rPr lang="en-US"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𝑚𝑚</m:t>
                                  </m:r>
                                </m:e>
                                <m:sup>
                                  <m:r>
                                    <a:rPr lang="en-US" i="1">
                                      <a:solidFill>
                                        <a:schemeClr val="tx1"/>
                                      </a:solidFill>
                                      <a:latin typeface="Cambria Math" panose="02040503050406030204" pitchFamily="18" charset="0"/>
                                    </a:rPr>
                                    <m:t>4</m:t>
                                  </m:r>
                                </m:sup>
                              </m:sSup>
                            </m:oMath>
                          </a14:m>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 </a:t>
                          </a:r>
                        </a:p>
                        <a:p>
                          <a:r>
                            <a:rPr lang="en-US" dirty="0">
                              <a:solidFill>
                                <a:schemeClr val="tx1"/>
                              </a:solidFill>
                              <a:latin typeface="Times New Roman" panose="02020603050405020304" pitchFamily="18" charset="0"/>
                              <a:cs typeface="Times New Roman" panose="02020603050405020304" pitchFamily="18" charset="0"/>
                            </a:rPr>
                            <a:t> The maximum shearing stress due to torsional loading can now be calculated: </a:t>
                          </a:r>
                          <a14:m>
                            <m:oMath xmlns:m="http://schemas.openxmlformats.org/officeDocument/2006/math">
                              <m:r>
                                <a:rPr lang="en-US" i="1">
                                  <a:solidFill>
                                    <a:schemeClr val="tx1"/>
                                  </a:solidFill>
                                  <a:latin typeface="Cambria Math" panose="02040503050406030204" pitchFamily="18" charset="0"/>
                                </a:rPr>
                                <m:t>𝜏</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h𝑜𝑙𝑙𝑜𝑤</m:t>
                                  </m:r>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𝐶𝐷</m:t>
                                  </m:r>
                                </m:e>
                              </m:d>
                              <m:r>
                                <a:rPr lang="en-US">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r>
                                    <a:rPr lang="en-US">
                                      <a:solidFill>
                                        <a:schemeClr val="tx1"/>
                                      </a:solidFill>
                                      <a:latin typeface="Cambria Math" panose="02040503050406030204" pitchFamily="18" charset="0"/>
                                    </a:rPr>
                                    <m:t>245.25</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10</m:t>
                                      </m:r>
                                    </m:e>
                                    <m:sup>
                                      <m:r>
                                        <a:rPr lang="en-US" i="1">
                                          <a:solidFill>
                                            <a:schemeClr val="tx1"/>
                                          </a:solidFill>
                                          <a:latin typeface="Cambria Math" panose="02040503050406030204" pitchFamily="18" charset="0"/>
                                        </a:rPr>
                                        <m:t>3</m:t>
                                      </m:r>
                                    </m:sup>
                                  </m:sSup>
                                  <m:r>
                                    <a:rPr lang="en-US" i="1">
                                      <a:solidFill>
                                        <a:schemeClr val="tx1"/>
                                      </a:solidFill>
                                      <a:latin typeface="Cambria Math" panose="02040503050406030204" pitchFamily="18" charset="0"/>
                                    </a:rPr>
                                    <m:t>∗</m:t>
                                  </m:r>
                                  <m:r>
                                    <a:rPr lang="en-US">
                                      <a:solidFill>
                                        <a:schemeClr val="tx1"/>
                                      </a:solidFill>
                                      <a:latin typeface="Cambria Math" panose="02040503050406030204" pitchFamily="18" charset="0"/>
                                    </a:rPr>
                                    <m:t>25</m:t>
                                  </m:r>
                                </m:num>
                                <m:den>
                                  <m:r>
                                    <a:rPr lang="en-US">
                                      <a:solidFill>
                                        <a:schemeClr val="tx1"/>
                                      </a:solidFill>
                                      <a:latin typeface="Cambria Math" panose="02040503050406030204" pitchFamily="18" charset="0"/>
                                    </a:rPr>
                                    <m:t> 362.4 </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10</m:t>
                                      </m:r>
                                    </m:e>
                                    <m:sup>
                                      <m:r>
                                        <a:rPr lang="en-US" i="1">
                                          <a:solidFill>
                                            <a:schemeClr val="tx1"/>
                                          </a:solidFill>
                                          <a:latin typeface="Cambria Math" panose="02040503050406030204" pitchFamily="18" charset="0"/>
                                        </a:rPr>
                                        <m:t>3</m:t>
                                      </m:r>
                                    </m:sup>
                                  </m:sSup>
                                </m:den>
                              </m:f>
                              <m:r>
                                <a:rPr lang="en-US" i="1">
                                  <a:solidFill>
                                    <a:schemeClr val="tx1"/>
                                  </a:solidFill>
                                  <a:latin typeface="Cambria Math" panose="02040503050406030204" pitchFamily="18" charset="0"/>
                                </a:rPr>
                                <m:t>=16.96 </m:t>
                              </m:r>
                              <m:r>
                                <a:rPr lang="en-US" i="1">
                                  <a:solidFill>
                                    <a:schemeClr val="tx1"/>
                                  </a:solidFill>
                                  <a:latin typeface="Cambria Math" panose="02040503050406030204" pitchFamily="18" charset="0"/>
                                </a:rPr>
                                <m:t>𝑀𝑃𝑎</m:t>
                              </m:r>
                            </m:oMath>
                          </a14:m>
                          <a:endParaRPr lang="en-US" dirty="0" smtClean="0">
                            <a:solidFill>
                              <a:schemeClr val="tx1"/>
                            </a:solidFill>
                            <a:latin typeface="Times New Roman" panose="02020603050405020304" pitchFamily="18" charset="0"/>
                            <a:cs typeface="Times New Roman" panose="02020603050405020304" pitchFamily="18" charset="0"/>
                          </a:endParaRPr>
                        </a:p>
                        <a:p>
                          <a:endParaRPr lang="en-US" dirty="0" smtClean="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endParaRPr>
                        </a:p>
                      </a:txBody>
                      <a:tcPr/>
                    </a:tc>
                    <a:extLst>
                      <a:ext uri="{0D108BD9-81ED-4DB2-BD59-A6C34878D82A}">
                        <a16:rowId xmlns:a16="http://schemas.microsoft.com/office/drawing/2014/main" val="957081895"/>
                      </a:ext>
                    </a:extLst>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4286232094"/>
                  </p:ext>
                </p:extLst>
              </p:nvPr>
            </p:nvGraphicFramePr>
            <p:xfrm>
              <a:off x="0" y="1727200"/>
              <a:ext cx="12192000" cy="5640578"/>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3278955058"/>
                        </a:ext>
                      </a:extLst>
                    </a:gridCol>
                    <a:gridCol w="6096000">
                      <a:extLst>
                        <a:ext uri="{9D8B030D-6E8A-4147-A177-3AD203B41FA5}">
                          <a16:colId xmlns:a16="http://schemas.microsoft.com/office/drawing/2014/main" val="1514005482"/>
                        </a:ext>
                      </a:extLst>
                    </a:gridCol>
                  </a:tblGrid>
                  <a:tr h="5640578">
                    <a:tc>
                      <a:txBody>
                        <a:bodyPr/>
                        <a:lstStyle/>
                        <a:p>
                          <a:endParaRPr lang="en-US"/>
                        </a:p>
                      </a:txBody>
                      <a:tcPr>
                        <a:blipFill>
                          <a:blip r:embed="rId2"/>
                          <a:stretch>
                            <a:fillRect l="-200" t="-540" r="-100500" b="-432"/>
                          </a:stretch>
                        </a:blipFill>
                      </a:tcPr>
                    </a:tc>
                    <a:tc>
                      <a:txBody>
                        <a:bodyPr/>
                        <a:lstStyle/>
                        <a:p>
                          <a:endParaRPr lang="en-US"/>
                        </a:p>
                      </a:txBody>
                      <a:tcPr>
                        <a:blipFill>
                          <a:blip r:embed="rId2"/>
                          <a:stretch>
                            <a:fillRect l="-100200" t="-540" r="-500" b="-432"/>
                          </a:stretch>
                        </a:blipFill>
                      </a:tcPr>
                    </a:tc>
                    <a:extLst>
                      <a:ext uri="{0D108BD9-81ED-4DB2-BD59-A6C34878D82A}">
                        <a16:rowId xmlns:a16="http://schemas.microsoft.com/office/drawing/2014/main" val="957081895"/>
                      </a:ext>
                    </a:extLst>
                  </a:tr>
                </a:tbl>
              </a:graphicData>
            </a:graphic>
          </p:graphicFrame>
        </mc:Fallback>
      </mc:AlternateContent>
    </p:spTree>
    <p:extLst>
      <p:ext uri="{BB962C8B-B14F-4D97-AF65-F5344CB8AC3E}">
        <p14:creationId xmlns:p14="http://schemas.microsoft.com/office/powerpoint/2010/main" val="284473228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355</TotalTime>
  <Words>934</Words>
  <Application>Microsoft Office PowerPoint</Application>
  <PresentationFormat>Widescreen</PresentationFormat>
  <Paragraphs>209</Paragraphs>
  <Slides>17</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Calibri Light</vt:lpstr>
      <vt:lpstr>Cambria Math</vt:lpstr>
      <vt:lpstr>Times New Roman</vt:lpstr>
      <vt:lpstr>Trebuchet MS</vt:lpstr>
      <vt:lpstr>Wingdings</vt:lpstr>
      <vt:lpstr>Wingdings 3</vt:lpstr>
      <vt:lpstr>Facet</vt:lpstr>
      <vt:lpstr>Deliverable 3 Student’s Name Department, University Course Number and Name Instructor’s Name Date  </vt:lpstr>
      <vt:lpstr>Analysis of solid tricep/bicep machine.</vt:lpstr>
      <vt:lpstr>Analysis of bicep/tricep machine</vt:lpstr>
      <vt:lpstr>Analysis of triceps/biceps machine</vt:lpstr>
      <vt:lpstr>Problem definition</vt:lpstr>
      <vt:lpstr>PowerPoint Presentation</vt:lpstr>
      <vt:lpstr>I</vt:lpstr>
      <vt:lpstr>Work plan</vt:lpstr>
      <vt:lpstr>Calculations</vt:lpstr>
      <vt:lpstr>Calculations</vt:lpstr>
      <vt:lpstr>Calculations</vt:lpstr>
      <vt:lpstr>Calculations</vt:lpstr>
      <vt:lpstr>Calculations</vt:lpstr>
      <vt:lpstr>Solid work simulation</vt:lpstr>
      <vt:lpstr>Solid work simulation</vt:lpstr>
      <vt:lpstr>Conclusion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Windows User</cp:lastModifiedBy>
  <cp:revision>49</cp:revision>
  <dcterms:created xsi:type="dcterms:W3CDTF">2021-01-30T07:54:55Z</dcterms:created>
  <dcterms:modified xsi:type="dcterms:W3CDTF">2021-01-30T14:48:32Z</dcterms:modified>
</cp:coreProperties>
</file>